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embeddedFontLst>
    <p:embeddedFont>
      <p:font typeface="Roboto"/>
      <p:regular r:id="rId76"/>
      <p:bold r:id="rId77"/>
      <p:italic r:id="rId78"/>
      <p:boldItalic r:id="rId79"/>
    </p:embeddedFont>
    <p:embeddedFont>
      <p:font typeface="Roboto Medium"/>
      <p:regular r:id="rId80"/>
      <p:bold r:id="rId81"/>
      <p:italic r:id="rId82"/>
      <p:boldItalic r:id="rId83"/>
    </p:embeddedFont>
    <p:embeddedFont>
      <p:font typeface="Inter"/>
      <p:regular r:id="rId84"/>
      <p:bold r:id="rId85"/>
    </p:embeddedFont>
    <p:embeddedFont>
      <p:font typeface="Helvetica Neue"/>
      <p:regular r:id="rId86"/>
      <p:bold r:id="rId87"/>
      <p:italic r:id="rId88"/>
      <p:boldItalic r:id="rId89"/>
    </p:embeddedFont>
    <p:embeddedFont>
      <p:font typeface="Helvetica Neue Light"/>
      <p:regular r:id="rId90"/>
      <p:bold r:id="rId91"/>
      <p:italic r:id="rId92"/>
      <p:boldItalic r:id="rId93"/>
    </p:embeddedFont>
    <p:embeddedFont>
      <p:font typeface="Roboto Mon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Mono-bold.fntdata"/><Relationship Id="rId94" Type="http://schemas.openxmlformats.org/officeDocument/2006/relationships/font" Target="fonts/RobotoMono-regular.fntdata"/><Relationship Id="rId97" Type="http://schemas.openxmlformats.org/officeDocument/2006/relationships/font" Target="fonts/RobotoMono-boldItalic.fntdata"/><Relationship Id="rId96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HelveticaNeueLight-bold.fntdata"/><Relationship Id="rId90" Type="http://schemas.openxmlformats.org/officeDocument/2006/relationships/font" Target="fonts/HelveticaNeueLight-regular.fntdata"/><Relationship Id="rId93" Type="http://schemas.openxmlformats.org/officeDocument/2006/relationships/font" Target="fonts/HelveticaNeueLight-boldItalic.fntdata"/><Relationship Id="rId92" Type="http://schemas.openxmlformats.org/officeDocument/2006/relationships/font" Target="fonts/HelveticaNeue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Inter-regular.fntdata"/><Relationship Id="rId83" Type="http://schemas.openxmlformats.org/officeDocument/2006/relationships/font" Target="fonts/RobotoMedium-boldItalic.fntdata"/><Relationship Id="rId86" Type="http://schemas.openxmlformats.org/officeDocument/2006/relationships/font" Target="fonts/HelveticaNeue-regular.fntdata"/><Relationship Id="rId85" Type="http://schemas.openxmlformats.org/officeDocument/2006/relationships/font" Target="fonts/Inter-bold.fntdata"/><Relationship Id="rId88" Type="http://schemas.openxmlformats.org/officeDocument/2006/relationships/font" Target="fonts/HelveticaNeue-italic.fntdata"/><Relationship Id="rId87" Type="http://schemas.openxmlformats.org/officeDocument/2006/relationships/font" Target="fonts/HelveticaNeue-bold.fntdata"/><Relationship Id="rId89" Type="http://schemas.openxmlformats.org/officeDocument/2006/relationships/font" Target="fonts/HelveticaNeue-boldItalic.fntdata"/><Relationship Id="rId80" Type="http://schemas.openxmlformats.org/officeDocument/2006/relationships/font" Target="fonts/RobotoMedium-regular.fntdata"/><Relationship Id="rId82" Type="http://schemas.openxmlformats.org/officeDocument/2006/relationships/font" Target="fonts/RobotoMedium-italic.fntdata"/><Relationship Id="rId81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font" Target="fonts/Roboto-bold.fntdata"/><Relationship Id="rId76" Type="http://schemas.openxmlformats.org/officeDocument/2006/relationships/font" Target="fonts/Roboto-regular.fntdata"/><Relationship Id="rId79" Type="http://schemas.openxmlformats.org/officeDocument/2006/relationships/font" Target="fonts/Roboto-boldItalic.fntdata"/><Relationship Id="rId78" Type="http://schemas.openxmlformats.org/officeDocument/2006/relationships/font" Target="fonts/Roboto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4a74c2b5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4a74c2b5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4bb0ac755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4bb0ac755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4bb0ac755_0_1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4bb0ac755_0_1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4bb0ac755_0_1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4bb0ac755_0_1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4bb0ac755_0_2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4bb0ac755_0_2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7b71199be_2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7b71199be_2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3bb37ee9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3bb37ee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3bb37ee90_8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3bb37ee90_8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7b71199be_2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7b71199be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7b71199be_2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7b71199be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7b71199be_2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7b71199be_2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4bb0ac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4bb0ac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3bb37ee90_4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3bb37ee90_4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b71199be_2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b71199be_2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3bb37ee9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3bb37ee9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7b71199be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7b71199be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97b71199be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97b71199be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97b71199be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97b71199be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97b71199b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97b71199b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97b71199be_2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97b71199be_2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93bb37ee9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93bb37ee9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74817ef6e_6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74817ef6e_6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4bb0ac75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4bb0ac75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974817ef6e_6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974817ef6e_6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974817ef6e_6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974817ef6e_6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974817ef6e_6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974817ef6e_6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93bb37ee90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93bb37ee9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97b71199be_2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97b71199be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93bb37ee9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93bb37ee9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3bb37ee9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3bb37ee9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3bb37ee90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3bb37ee90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93bb37ee90_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93bb37ee90_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3bb37ee90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3bb37ee90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7b71199be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7b71199be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93bb37ee90_7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93bb37ee90_7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93bb37ee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93bb37ee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93bb37ee90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93bb37ee90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3bb37ee90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3bb37ee90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3bb37ee90_7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3bb37ee90_7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93bb37ee90_7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93bb37ee90_7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3bb37ee90_7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3bb37ee90_7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3bb37ee90_7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3bb37ee90_7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3bb37ee90_7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3bb37ee90_7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93bb37ee90_7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93bb37ee90_7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4bb0ac75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4bb0ac75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3bb37ee90_7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3bb37ee90_7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93bb37ee90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93bb37ee90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7b71199be_2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7b71199be_2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93bb37ee90_7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93bb37ee90_7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93bb37ee90_7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93bb37ee90_7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93bb37ee90_7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93bb37ee90_7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93bb37ee90_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93bb37ee90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3bb37ee90_4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93bb37ee90_4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93bb37ee90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93bb37ee90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93bb37ee90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93bb37ee90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4bb0ac755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4bb0ac755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93bb37ee90_4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93bb37ee90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93bb37ee90_7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93bb37ee90_7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97b71199b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97b71199b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93bb37ee90_4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93bb37ee90_4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93bb37ee90_4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93bb37ee90_4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97b71199be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97b71199be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9a3331b86f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9a3331b86f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93bb37ee90_4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93bb37ee90_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93bb37ee90_8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93bb37ee90_8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93bb37ee90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1" name="Google Shape;1051;g93bb37ee90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4bb0ac755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4bb0ac755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93bb37ee90_4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93bb37ee90_4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7b71199b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7b71199b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4bb0ac755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4bb0ac755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jpg"/><Relationship Id="rId3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jp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841650" y="3823350"/>
            <a:ext cx="1052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TITLE_AND_BOD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726450" y="1510500"/>
            <a:ext cx="7446600" cy="18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Medium"/>
              <a:buNone/>
              <a:defRPr sz="3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10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8996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3975" y="4758538"/>
            <a:ext cx="202963" cy="20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9024" y="4758538"/>
            <a:ext cx="208351" cy="20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6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7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238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2pPr>
            <a:lvl3pPr indent="-304800" lvl="2" marL="1371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indent="-298450" lvl="3" marL="1828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Char char="–"/>
              <a:defRPr/>
            </a:lvl4pPr>
            <a:lvl5pPr indent="-285750" lvl="4" marL="2286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85750" y="342900"/>
            <a:ext cx="85725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" name="Google Shape;100;p18"/>
          <p:cNvSpPr/>
          <p:nvPr/>
        </p:nvSpPr>
        <p:spPr>
          <a:xfrm>
            <a:off x="285750" y="992508"/>
            <a:ext cx="425100" cy="3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8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1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" name="Google Shape;109;p20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Social Icons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26450" y="2654400"/>
            <a:ext cx="7446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50" y="4087675"/>
            <a:ext cx="1691752" cy="2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26450" y="106117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" name="Google Shape;16;p3"/>
          <p:cNvCxnSpPr/>
          <p:nvPr/>
        </p:nvCxnSpPr>
        <p:spPr>
          <a:xfrm>
            <a:off x="2844125" y="3984775"/>
            <a:ext cx="0" cy="483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" name="Google Shape;1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0173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516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6850" y="4124775"/>
            <a:ext cx="240085" cy="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1830" y="4124775"/>
            <a:ext cx="246459" cy="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0">
  <p:cSld name="TITLE_AND_BODY_10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7">
  <p:cSld name="TITLE_AND_BODY_13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TITLE_AND_BODY_2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4475930" y="4882307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30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349550" y="-1745977"/>
            <a:ext cx="7930605" cy="8716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5">
  <p:cSld name="TITLE_AND_BODY_1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6">
  <p:cSld name="TITLE_AND_BODY_15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1">
  <p:cSld name="TITLE_AND_BODY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/>
          <p:nvPr/>
        </p:nvSpPr>
        <p:spPr>
          <a:xfrm>
            <a:off x="8170575" y="2443925"/>
            <a:ext cx="181200" cy="181200"/>
          </a:xfrm>
          <a:prstGeom prst="ellipse">
            <a:avLst/>
          </a:prstGeom>
          <a:solidFill>
            <a:srgbClr val="021E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1 1">
  <p:cSld name="TITLE_AND_BODY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28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8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8">
  <p:cSld name="TITLE_AND_BODY_1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29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9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 10">
  <p:cSld name="TITLE_AND_BODY_1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" name="Google Shape;155;p30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0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726450" y="2883000"/>
            <a:ext cx="6441000" cy="1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50" y="1870775"/>
            <a:ext cx="5305800" cy="8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 1">
  <p:cSld name="TITLE_AND_BODY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Inter"/>
              <a:buNone/>
              <a:defRPr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ter"/>
              <a:buNone/>
              <a:defRPr sz="28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1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FFFFFF"/>
                </a:solidFill>
              </a:defRPr>
            </a:lvl1pPr>
            <a:lvl2pPr lvl="1" rtl="0" algn="l">
              <a:buNone/>
              <a:defRPr sz="900">
                <a:solidFill>
                  <a:srgbClr val="FFFFFF"/>
                </a:solidFill>
              </a:defRPr>
            </a:lvl2pPr>
            <a:lvl3pPr lvl="2" rtl="0" algn="l">
              <a:buNone/>
              <a:defRPr sz="900">
                <a:solidFill>
                  <a:srgbClr val="FFFFFF"/>
                </a:solidFill>
              </a:defRPr>
            </a:lvl3pPr>
            <a:lvl4pPr lvl="3" rtl="0" algn="l">
              <a:buNone/>
              <a:defRPr sz="900">
                <a:solidFill>
                  <a:srgbClr val="FFFFFF"/>
                </a:solidFill>
              </a:defRPr>
            </a:lvl4pPr>
            <a:lvl5pPr lvl="4" rtl="0" algn="l">
              <a:buNone/>
              <a:defRPr sz="900">
                <a:solidFill>
                  <a:srgbClr val="FFFFFF"/>
                </a:solidFill>
              </a:defRPr>
            </a:lvl5pPr>
            <a:lvl6pPr lvl="5" rtl="0" algn="l"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2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FFFFFF"/>
                </a:solidFill>
              </a:defRPr>
            </a:lvl1pPr>
            <a:lvl2pPr lvl="1" rtl="0" algn="l">
              <a:buNone/>
              <a:defRPr sz="900">
                <a:solidFill>
                  <a:srgbClr val="FFFFFF"/>
                </a:solidFill>
              </a:defRPr>
            </a:lvl2pPr>
            <a:lvl3pPr lvl="2" rtl="0" algn="l">
              <a:buNone/>
              <a:defRPr sz="900">
                <a:solidFill>
                  <a:srgbClr val="FFFFFF"/>
                </a:solidFill>
              </a:defRPr>
            </a:lvl3pPr>
            <a:lvl4pPr lvl="3" rtl="0" algn="l">
              <a:buNone/>
              <a:defRPr sz="900">
                <a:solidFill>
                  <a:srgbClr val="FFFFFF"/>
                </a:solidFill>
              </a:defRPr>
            </a:lvl4pPr>
            <a:lvl5pPr lvl="4" rtl="0" algn="l">
              <a:buNone/>
              <a:defRPr sz="900">
                <a:solidFill>
                  <a:srgbClr val="FFFFFF"/>
                </a:solidFill>
              </a:defRPr>
            </a:lvl5pPr>
            <a:lvl6pPr lvl="5" rtl="0" algn="l">
              <a:buNone/>
              <a:defRPr sz="900">
                <a:solidFill>
                  <a:srgbClr val="FFFFFF"/>
                </a:solidFill>
              </a:defRPr>
            </a:lvl6pPr>
            <a:lvl7pPr lvl="6" rtl="0" algn="l">
              <a:buNone/>
              <a:defRPr sz="900">
                <a:solidFill>
                  <a:srgbClr val="FFFFFF"/>
                </a:solidFill>
              </a:defRPr>
            </a:lvl7pPr>
            <a:lvl8pPr lvl="7" rtl="0" algn="l">
              <a:buNone/>
              <a:defRPr sz="900">
                <a:solidFill>
                  <a:srgbClr val="FFFFFF"/>
                </a:solidFill>
              </a:defRPr>
            </a:lvl8pPr>
            <a:lvl9pPr lvl="8" rtl="0" algn="l"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Roboto"/>
              <a:buNone/>
              <a:defRPr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0"/>
            <a:ext cx="995051" cy="1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3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1E40"/>
              </a:buClr>
              <a:buSzPts val="2200"/>
              <a:buFont typeface="Roboto"/>
              <a:buNone/>
              <a:defRPr sz="22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rgbClr val="021E4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idx="2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" name="Google Shape;44;p7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C2D7E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021E40"/>
                </a:solidFill>
              </a:defRPr>
            </a:lvl1pPr>
            <a:lvl2pPr lvl="1" rtl="0" algn="l">
              <a:buNone/>
              <a:defRPr sz="900">
                <a:solidFill>
                  <a:srgbClr val="021E40"/>
                </a:solidFill>
              </a:defRPr>
            </a:lvl2pPr>
            <a:lvl3pPr lvl="2" rtl="0" algn="l">
              <a:buNone/>
              <a:defRPr sz="900">
                <a:solidFill>
                  <a:srgbClr val="021E40"/>
                </a:solidFill>
              </a:defRPr>
            </a:lvl3pPr>
            <a:lvl4pPr lvl="3" rtl="0" algn="l">
              <a:buNone/>
              <a:defRPr sz="900">
                <a:solidFill>
                  <a:srgbClr val="021E40"/>
                </a:solidFill>
              </a:defRPr>
            </a:lvl4pPr>
            <a:lvl5pPr lvl="4" rtl="0" algn="l">
              <a:buNone/>
              <a:defRPr sz="900">
                <a:solidFill>
                  <a:srgbClr val="021E40"/>
                </a:solidFill>
              </a:defRPr>
            </a:lvl5pPr>
            <a:lvl6pPr lvl="5" rtl="0" algn="l">
              <a:buNone/>
              <a:defRPr sz="900">
                <a:solidFill>
                  <a:srgbClr val="021E40"/>
                </a:solidFill>
              </a:defRPr>
            </a:lvl6pPr>
            <a:lvl7pPr lvl="6" rtl="0" algn="l">
              <a:buNone/>
              <a:defRPr sz="900">
                <a:solidFill>
                  <a:srgbClr val="021E40"/>
                </a:solidFill>
              </a:defRPr>
            </a:lvl7pPr>
            <a:lvl8pPr lvl="7" rtl="0" algn="l">
              <a:buNone/>
              <a:defRPr sz="900">
                <a:solidFill>
                  <a:srgbClr val="021E40"/>
                </a:solidFill>
              </a:defRPr>
            </a:lvl8pPr>
            <a:lvl9pPr lvl="8" rtl="0" algn="l">
              <a:buNone/>
              <a:defRPr sz="900">
                <a:solidFill>
                  <a:srgbClr val="021E4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Clean)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" name="Google Shape;49;p8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8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1)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(Embroidery 2)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675" y="4778502"/>
            <a:ext cx="995051" cy="16304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404675" y="4640800"/>
            <a:ext cx="82827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1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900">
                <a:solidFill>
                  <a:srgbClr val="666666"/>
                </a:solidFill>
              </a:defRPr>
            </a:lvl1pPr>
            <a:lvl2pPr lvl="1" rtl="0" algn="l">
              <a:buNone/>
              <a:defRPr sz="900">
                <a:solidFill>
                  <a:srgbClr val="666666"/>
                </a:solidFill>
              </a:defRPr>
            </a:lvl2pPr>
            <a:lvl3pPr lvl="2" rtl="0" algn="l">
              <a:buNone/>
              <a:defRPr sz="900">
                <a:solidFill>
                  <a:srgbClr val="666666"/>
                </a:solidFill>
              </a:defRPr>
            </a:lvl3pPr>
            <a:lvl4pPr lvl="3" rtl="0" algn="l">
              <a:buNone/>
              <a:defRPr sz="900">
                <a:solidFill>
                  <a:srgbClr val="666666"/>
                </a:solidFill>
              </a:defRPr>
            </a:lvl4pPr>
            <a:lvl5pPr lvl="4" rtl="0" algn="l">
              <a:buNone/>
              <a:defRPr sz="900">
                <a:solidFill>
                  <a:srgbClr val="666666"/>
                </a:solidFill>
              </a:defRPr>
            </a:lvl5pPr>
            <a:lvl6pPr lvl="5" rtl="0" algn="l">
              <a:buNone/>
              <a:defRPr sz="900">
                <a:solidFill>
                  <a:srgbClr val="666666"/>
                </a:solidFill>
              </a:defRPr>
            </a:lvl6pPr>
            <a:lvl7pPr lvl="6" rtl="0" algn="l">
              <a:buNone/>
              <a:defRPr sz="900">
                <a:solidFill>
                  <a:srgbClr val="666666"/>
                </a:solidFill>
              </a:defRPr>
            </a:lvl7pPr>
            <a:lvl8pPr lvl="7" rtl="0" algn="l">
              <a:buNone/>
              <a:defRPr sz="900">
                <a:solidFill>
                  <a:srgbClr val="666666"/>
                </a:solidFill>
              </a:defRPr>
            </a:lvl8pPr>
            <a:lvl9pPr lvl="8" rtl="0" algn="l">
              <a:buNone/>
              <a:defRPr sz="900">
                <a:solidFill>
                  <a:srgbClr val="666666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20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9C00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ADE2A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FE3E5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transition spd="slow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Relationship Id="rId7" Type="http://schemas.openxmlformats.org/officeDocument/2006/relationships/image" Target="../media/image47.png"/><Relationship Id="rId8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hyperlink" Target="https://landing.google.com/sre/workbook/chapters/alerting-on-slos/" TargetMode="External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5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pn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9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0.png"/><Relationship Id="rId5" Type="http://schemas.openxmlformats.org/officeDocument/2006/relationships/image" Target="../media/image85.png"/><Relationship Id="rId6" Type="http://schemas.openxmlformats.org/officeDocument/2006/relationships/hyperlink" Target="http://www.linkedin.com/in/mccollam" TargetMode="External"/><Relationship Id="rId7" Type="http://schemas.openxmlformats.org/officeDocument/2006/relationships/image" Target="../media/image31.png"/><Relationship Id="rId8" Type="http://schemas.openxmlformats.org/officeDocument/2006/relationships/hyperlink" Target="https://hackaday.io/ronaldmccolla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8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85.png"/><Relationship Id="rId5" Type="http://schemas.openxmlformats.org/officeDocument/2006/relationships/hyperlink" Target="https://www.linkedin.com/in/mj-at-grafana/" TargetMode="External"/><Relationship Id="rId6" Type="http://schemas.openxmlformats.org/officeDocument/2006/relationships/image" Target="../media/image3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7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hyperlink" Target="https://www.linkedin.com/in/eldin-nikocevic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rafana.com/blog/2018/08/02/the-red-method-how-to-instrument-your-services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60.png"/><Relationship Id="rId7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93.png"/><Relationship Id="rId7" Type="http://schemas.openxmlformats.org/officeDocument/2006/relationships/image" Target="../media/image78.png"/><Relationship Id="rId8" Type="http://schemas.openxmlformats.org/officeDocument/2006/relationships/image" Target="../media/image9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93.png"/><Relationship Id="rId7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1.png"/><Relationship Id="rId6" Type="http://schemas.openxmlformats.org/officeDocument/2006/relationships/image" Target="../media/image96.png"/><Relationship Id="rId7" Type="http://schemas.openxmlformats.org/officeDocument/2006/relationships/image" Target="../media/image82.png"/><Relationship Id="rId8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rafana.com/grafana/dashboards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grafana.com/products/metrics-enterprise/" TargetMode="External"/><Relationship Id="rId4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5.jpg"/><Relationship Id="rId8" Type="http://schemas.openxmlformats.org/officeDocument/2006/relationships/image" Target="../media/image9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/>
        </p:nvSpPr>
        <p:spPr>
          <a:xfrm>
            <a:off x="687913" y="3286612"/>
            <a:ext cx="20628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This workshop is being recorded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3299238" y="3286601"/>
            <a:ext cx="22980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All registrants will receive access to the recording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8" name="Google Shape;168;p32"/>
          <p:cNvSpPr txBox="1"/>
          <p:nvPr/>
        </p:nvSpPr>
        <p:spPr>
          <a:xfrm>
            <a:off x="6028163" y="3286589"/>
            <a:ext cx="2427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Presenter will take questions at the end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9" name="Google Shape;169;p32"/>
          <p:cNvSpPr txBox="1"/>
          <p:nvPr/>
        </p:nvSpPr>
        <p:spPr>
          <a:xfrm>
            <a:off x="977647" y="572650"/>
            <a:ext cx="74736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Prometheus</a:t>
            </a:r>
            <a:r>
              <a:rPr b="1"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Interactive </a:t>
            </a:r>
            <a:r>
              <a:rPr lang="en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Workshop</a:t>
            </a:r>
            <a:endParaRPr sz="3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75" y="1724652"/>
            <a:ext cx="1331075" cy="13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725" y="1724650"/>
            <a:ext cx="1331050" cy="13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1961" y="1724652"/>
            <a:ext cx="1340304" cy="13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890" y="807239"/>
            <a:ext cx="353650" cy="3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idx="2" type="body"/>
          </p:nvPr>
        </p:nvSpPr>
        <p:spPr>
          <a:xfrm>
            <a:off x="332600" y="344350"/>
            <a:ext cx="4256100" cy="427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"/>
              <a:t>pull-based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monitoring system with dynamic service discovery, </a:t>
            </a:r>
            <a:r>
              <a:rPr b="1" lang="en">
                <a:solidFill>
                  <a:srgbClr val="5794F2"/>
                </a:solidFill>
              </a:rPr>
              <a:t>built for the cloud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powerful query language</a:t>
            </a:r>
            <a:r>
              <a:rPr b="1" lang="en">
                <a:solidFill>
                  <a:srgbClr val="5794F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/>
              <a:t>and multidimensional data model for </a:t>
            </a:r>
            <a:r>
              <a:rPr b="1" lang="en">
                <a:solidFill>
                  <a:srgbClr val="5794F2"/>
                </a:solidFill>
              </a:rPr>
              <a:t>rich, ad hoc analysis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Open source,</a:t>
            </a:r>
            <a:r>
              <a:rPr b="1" lang="en">
                <a:solidFill>
                  <a:srgbClr val="5794F2"/>
                </a:solidFill>
              </a:rPr>
              <a:t> </a:t>
            </a:r>
            <a:r>
              <a:rPr lang="en"/>
              <a:t>incredibly resource efficient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>
                <a:solidFill>
                  <a:srgbClr val="5794F2"/>
                </a:solidFill>
              </a:rPr>
              <a:t>simple to operate</a:t>
            </a:r>
            <a:r>
              <a:rPr lang="en">
                <a:solidFill>
                  <a:schemeClr val="dk1"/>
                </a:solidFill>
              </a:rPr>
              <a:t>.</a:t>
            </a:r>
            <a:endParaRPr b="1">
              <a:solidFill>
                <a:srgbClr val="5794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41"/>
          <p:cNvSpPr txBox="1"/>
          <p:nvPr>
            <p:ph type="title"/>
          </p:nvPr>
        </p:nvSpPr>
        <p:spPr>
          <a:xfrm>
            <a:off x="4633450" y="183975"/>
            <a:ext cx="3230700" cy="10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</a:rPr>
              <a:t>The Prometheus Monitoring System</a:t>
            </a:r>
            <a:endParaRPr b="1" sz="2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8890" y="311709"/>
            <a:ext cx="830312" cy="82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400" y="1347888"/>
            <a:ext cx="3723150" cy="317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/>
          <p:nvPr/>
        </p:nvSpPr>
        <p:spPr>
          <a:xfrm>
            <a:off x="1616678" y="248711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504" y="2574098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2"/>
          <p:cNvSpPr/>
          <p:nvPr/>
        </p:nvSpPr>
        <p:spPr>
          <a:xfrm>
            <a:off x="2216415" y="349047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240" y="3587942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/>
          <p:nvPr/>
        </p:nvSpPr>
        <p:spPr>
          <a:xfrm>
            <a:off x="1616678" y="349047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1512" y="3585485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/>
          <p:nvPr/>
        </p:nvSpPr>
        <p:spPr>
          <a:xfrm>
            <a:off x="1016915" y="349047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5" name="Google Shape;265;p42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1080475" y="3535025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42"/>
          <p:cNvCxnSpPr>
            <a:stCxn id="267" idx="2"/>
            <a:endCxn id="258" idx="0"/>
          </p:cNvCxnSpPr>
          <p:nvPr/>
        </p:nvCxnSpPr>
        <p:spPr>
          <a:xfrm>
            <a:off x="1872721" y="1913827"/>
            <a:ext cx="0" cy="5733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42"/>
          <p:cNvCxnSpPr>
            <a:stCxn id="258" idx="2"/>
            <a:endCxn id="264" idx="0"/>
          </p:cNvCxnSpPr>
          <p:nvPr/>
        </p:nvCxnSpPr>
        <p:spPr>
          <a:xfrm flipH="1">
            <a:off x="1273028" y="2999513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42"/>
          <p:cNvCxnSpPr>
            <a:stCxn id="258" idx="2"/>
            <a:endCxn id="262" idx="0"/>
          </p:cNvCxnSpPr>
          <p:nvPr/>
        </p:nvCxnSpPr>
        <p:spPr>
          <a:xfrm>
            <a:off x="1872728" y="2999513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42"/>
          <p:cNvCxnSpPr>
            <a:stCxn id="258" idx="2"/>
            <a:endCxn id="260" idx="0"/>
          </p:cNvCxnSpPr>
          <p:nvPr/>
        </p:nvCxnSpPr>
        <p:spPr>
          <a:xfrm>
            <a:off x="1872728" y="2999513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42"/>
          <p:cNvSpPr/>
          <p:nvPr/>
        </p:nvSpPr>
        <p:spPr>
          <a:xfrm>
            <a:off x="1616674" y="1483738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1509" y="1566026"/>
            <a:ext cx="322425" cy="34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2"/>
          <p:cNvSpPr txBox="1"/>
          <p:nvPr/>
        </p:nvSpPr>
        <p:spPr>
          <a:xfrm>
            <a:off x="2997075" y="1391963"/>
            <a:ext cx="51300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Prometheus pulls (“scrapes”) metrics from jobs.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Service Discovery is source-of-truth for jobs existence.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Jobs can be natively instrumented jobs + or use adapters (“exporters”).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2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Cloud Native</a:t>
            </a:r>
            <a:endParaRPr>
              <a:solidFill>
                <a:srgbClr val="5794F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idx="2" type="body"/>
          </p:nvPr>
        </p:nvSpPr>
        <p:spPr>
          <a:xfrm>
            <a:off x="269850" y="870825"/>
            <a:ext cx="41673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Combine app &amp; infra metrics </a:t>
            </a:r>
            <a:r>
              <a:rPr lang="en" sz="1400"/>
              <a:t>for capacity planning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rate(container_cpu_usage_seconds_total[1m])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/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rate(request_count[1m])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43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Rich Analysis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38" y="1706475"/>
            <a:ext cx="3646325" cy="1698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43"/>
          <p:cNvSpPr txBox="1"/>
          <p:nvPr/>
        </p:nvSpPr>
        <p:spPr>
          <a:xfrm>
            <a:off x="5290500" y="34049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151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Figure 5-2. Error rate over a 36-hour period</a:t>
            </a:r>
            <a:endParaRPr b="1" sz="1050">
              <a:solidFill>
                <a:srgbClr val="51515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5290488" y="3796413"/>
            <a:ext cx="30000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5794F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https://landing.google.com/sre/workbook/chapters/alerting-on-slos/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4706850" y="870825"/>
            <a:ext cx="4167300" cy="10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SLO Alerting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to reduce pager fatigue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slo_errors_total{job=”frontend”}  145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269850" y="2830975"/>
            <a:ext cx="4167300" cy="16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Join app metrics &amp; metadata </a:t>
            </a:r>
            <a:r>
              <a:rPr lang="en" sz="1400"/>
              <a:t>to monitor rollouts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... rate(request_count[1m]) ...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* on (instance) group_left (image)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... kube_pod_container_info ...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4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794F2"/>
                </a:solidFill>
              </a:rPr>
              <a:t>Trusted:</a:t>
            </a:r>
            <a:r>
              <a:rPr lang="en"/>
              <a:t> open source, Apache licensed and vendor neutral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794F2"/>
                </a:solidFill>
              </a:rPr>
              <a:t>Run anywhere</a:t>
            </a:r>
            <a:r>
              <a:rPr b="1" lang="en"/>
              <a:t>:</a:t>
            </a:r>
            <a:r>
              <a:rPr lang="en"/>
              <a:t> single binary with no dependencies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5794F2"/>
                </a:solidFill>
              </a:rPr>
              <a:t>Incredibly efficient:</a:t>
            </a:r>
            <a:r>
              <a:rPr lang="en"/>
              <a:t> monitor thousands of machines with a single Prometheus</a:t>
            </a:r>
            <a:endParaRPr/>
          </a:p>
        </p:txBody>
      </p:sp>
      <p:sp>
        <p:nvSpPr>
          <p:cNvPr id="294" name="Google Shape;294;p44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Recap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295" name="Google Shape;295;p44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96" name="Google Shape;29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Poll Q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6"/>
          <p:cNvSpPr txBox="1"/>
          <p:nvPr>
            <p:ph idx="2" type="body"/>
          </p:nvPr>
        </p:nvSpPr>
        <p:spPr>
          <a:xfrm>
            <a:off x="404675" y="956188"/>
            <a:ext cx="5122200" cy="3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5794F2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It’s </a:t>
            </a:r>
            <a:r>
              <a:rPr b="1" lang="en" sz="2100">
                <a:solidFill>
                  <a:srgbClr val="057BCC"/>
                </a:solidFill>
              </a:rPr>
              <a:t>measurement</a:t>
            </a:r>
            <a:r>
              <a:rPr lang="en" sz="2100">
                <a:solidFill>
                  <a:srgbClr val="000000"/>
                </a:solidFill>
              </a:rPr>
              <a:t> data stored with a </a:t>
            </a:r>
            <a:r>
              <a:rPr b="1" lang="en" sz="2100">
                <a:solidFill>
                  <a:srgbClr val="057BCC"/>
                </a:solidFill>
              </a:rPr>
              <a:t>time stamp</a:t>
            </a:r>
            <a:endParaRPr b="1" sz="2100">
              <a:solidFill>
                <a:srgbClr val="057BCC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057BCC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5794F2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It</a:t>
            </a:r>
            <a:r>
              <a:rPr lang="en" sz="2100"/>
              <a:t>’</a:t>
            </a:r>
            <a:r>
              <a:rPr lang="en" sz="2100">
                <a:solidFill>
                  <a:srgbClr val="000000"/>
                </a:solidFill>
              </a:rPr>
              <a:t>s typically regular increments </a:t>
            </a:r>
            <a:r>
              <a:rPr lang="en" sz="2100"/>
              <a:t>of data points over</a:t>
            </a:r>
            <a:r>
              <a:rPr lang="en" sz="2100">
                <a:solidFill>
                  <a:srgbClr val="000000"/>
                </a:solidFill>
              </a:rPr>
              <a:t> </a:t>
            </a:r>
            <a:r>
              <a:rPr b="1" lang="en" sz="2100">
                <a:solidFill>
                  <a:srgbClr val="057BCC"/>
                </a:solidFill>
              </a:rPr>
              <a:t>time</a:t>
            </a:r>
            <a:endParaRPr b="1" sz="2100">
              <a:solidFill>
                <a:srgbClr val="057BCC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057BCC"/>
              </a:solidFill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rgbClr val="5794F2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Conducive to mathematical functions, capacity planning, predictions, and alerting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Time Series Data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823.PNG" id="313" name="Google Shape;313;p46"/>
          <p:cNvPicPr preferRelativeResize="0"/>
          <p:nvPr/>
        </p:nvPicPr>
        <p:blipFill rotWithShape="1">
          <a:blip r:embed="rId4">
            <a:alphaModFix/>
          </a:blip>
          <a:srcRect b="25695" l="317" r="327" t="25695"/>
          <a:stretch/>
        </p:blipFill>
        <p:spPr>
          <a:xfrm>
            <a:off x="5526875" y="1140112"/>
            <a:ext cx="3558075" cy="30961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 2017-08-28 20.22.57.png" id="314" name="Google Shape;314;p46"/>
          <p:cNvPicPr preferRelativeResize="0"/>
          <p:nvPr/>
        </p:nvPicPr>
        <p:blipFill rotWithShape="1">
          <a:blip r:embed="rId5">
            <a:alphaModFix/>
          </a:blip>
          <a:srcRect b="0" l="0" r="0" t="7535"/>
          <a:stretch/>
        </p:blipFill>
        <p:spPr>
          <a:xfrm>
            <a:off x="5328763" y="2420475"/>
            <a:ext cx="4390873" cy="27230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175" y="0"/>
            <a:ext cx="7519635" cy="51434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Prometheus Data Model</a:t>
            </a:r>
            <a:endParaRPr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48"/>
          <p:cNvSpPr txBox="1"/>
          <p:nvPr>
            <p:ph idx="2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Char char="●"/>
            </a:pPr>
            <a:r>
              <a:rPr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Timeseries</a:t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48"/>
          <p:cNvSpPr txBox="1"/>
          <p:nvPr/>
        </p:nvSpPr>
        <p:spPr>
          <a:xfrm>
            <a:off x="446275" y="2405325"/>
            <a:ext cx="82845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&lt;identifier&gt;  →  [ (t0, v0), (t1, v1), … ]</a:t>
            </a:r>
            <a:endParaRPr i="0" sz="2400" u="none" cap="none" strike="noStrike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31" name="Google Shape;331;p48"/>
          <p:cNvCxnSpPr/>
          <p:nvPr/>
        </p:nvCxnSpPr>
        <p:spPr>
          <a:xfrm rot="10800000">
            <a:off x="1413800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8"/>
          <p:cNvSpPr txBox="1"/>
          <p:nvPr/>
        </p:nvSpPr>
        <p:spPr>
          <a:xfrm>
            <a:off x="504425" y="4038275"/>
            <a:ext cx="76362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What is this?                        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int64                           float64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3" name="Google Shape;333;p48"/>
          <p:cNvCxnSpPr/>
          <p:nvPr/>
        </p:nvCxnSpPr>
        <p:spPr>
          <a:xfrm rot="10800000">
            <a:off x="4447325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48"/>
          <p:cNvCxnSpPr/>
          <p:nvPr/>
        </p:nvCxnSpPr>
        <p:spPr>
          <a:xfrm rot="10800000">
            <a:off x="6987425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Prometheus Data Model</a:t>
            </a:r>
            <a:endParaRPr i="0"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2" name="Google Shape;342;p49"/>
          <p:cNvSpPr txBox="1"/>
          <p:nvPr>
            <p:ph idx="2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tns</a:t>
            </a:r>
            <a:r>
              <a:rPr lang="en" sz="19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_request_duration_seconds_count   </a:t>
            </a:r>
            <a:endParaRPr sz="19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3" name="Google Shape;343;p49"/>
          <p:cNvCxnSpPr/>
          <p:nvPr/>
        </p:nvCxnSpPr>
        <p:spPr>
          <a:xfrm rot="10800000">
            <a:off x="1413800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4" name="Google Shape;344;p49"/>
          <p:cNvSpPr txBox="1"/>
          <p:nvPr/>
        </p:nvSpPr>
        <p:spPr>
          <a:xfrm>
            <a:off x="504425" y="4038275"/>
            <a:ext cx="852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Metric name                       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                                        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Prometheus Data Model</a:t>
            </a:r>
            <a:endParaRPr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2" name="Google Shape;352;p50"/>
          <p:cNvSpPr txBox="1"/>
          <p:nvPr>
            <p:ph idx="2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tns_request_duration_seconds_count{job="tns-app", status_code=”503”}   </a:t>
            </a:r>
            <a:endParaRPr sz="16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3" name="Google Shape;353;p50"/>
          <p:cNvCxnSpPr/>
          <p:nvPr/>
        </p:nvCxnSpPr>
        <p:spPr>
          <a:xfrm rot="10800000">
            <a:off x="1413800" y="28686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4" name="Google Shape;354;p50"/>
          <p:cNvSpPr txBox="1"/>
          <p:nvPr/>
        </p:nvSpPr>
        <p:spPr>
          <a:xfrm>
            <a:off x="504425" y="4038275"/>
            <a:ext cx="852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Metric name                                  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Labels                                         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55" name="Google Shape;355;p50"/>
          <p:cNvCxnSpPr/>
          <p:nvPr/>
        </p:nvCxnSpPr>
        <p:spPr>
          <a:xfrm rot="10800000">
            <a:off x="5400400" y="28686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42"/>
            <a:ext cx="9144000" cy="5144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3"/>
          <p:cNvSpPr txBox="1"/>
          <p:nvPr/>
        </p:nvSpPr>
        <p:spPr>
          <a:xfrm>
            <a:off x="2909750" y="1503850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Grafana Labs:</a:t>
            </a:r>
            <a:endParaRPr b="1"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Prometheus </a:t>
            </a: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&amp; more</a:t>
            </a:r>
            <a:r>
              <a:rPr b="1" lang="en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Interactive Workshop</a:t>
            </a:r>
            <a:endParaRPr b="1" i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275" y="1869925"/>
            <a:ext cx="1415475" cy="140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>
            <p:ph idx="2" type="body"/>
          </p:nvPr>
        </p:nvSpPr>
        <p:spPr>
          <a:xfrm>
            <a:off x="404675" y="870825"/>
            <a:ext cx="5010000" cy="30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Datacenter, methods, etc.   </a:t>
            </a:r>
            <a:r>
              <a:rPr lang="en" sz="3500"/>
              <a:t>✅</a:t>
            </a:r>
            <a:endParaRPr sz="35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IP address, users, etc.  </a:t>
            </a:r>
            <a:r>
              <a:rPr lang="en" sz="3500"/>
              <a:t>🙅‍♂️</a:t>
            </a:r>
            <a:endParaRPr sz="3500"/>
          </a:p>
        </p:txBody>
      </p:sp>
      <p:sp>
        <p:nvSpPr>
          <p:cNvPr id="362" name="Google Shape;362;p5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Cardinality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Prometheus Data Model</a:t>
            </a:r>
            <a:endParaRPr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52"/>
          <p:cNvSpPr txBox="1"/>
          <p:nvPr>
            <p:ph idx="2" type="body"/>
          </p:nvPr>
        </p:nvSpPr>
        <p:spPr>
          <a:xfrm>
            <a:off x="311700" y="1111438"/>
            <a:ext cx="87132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tns_request_duration_seconds_count{job="tns-app", status_code=”503”}   24 </a:t>
            </a:r>
            <a:endParaRPr sz="15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4" name="Google Shape;374;p52"/>
          <p:cNvCxnSpPr/>
          <p:nvPr/>
        </p:nvCxnSpPr>
        <p:spPr>
          <a:xfrm rot="10800000">
            <a:off x="1413800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52"/>
          <p:cNvSpPr txBox="1"/>
          <p:nvPr/>
        </p:nvSpPr>
        <p:spPr>
          <a:xfrm>
            <a:off x="504425" y="4038275"/>
            <a:ext cx="8520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Helvetica Neue"/>
                <a:ea typeface="Helvetica Neue"/>
                <a:cs typeface="Helvetica Neue"/>
                <a:sym typeface="Helvetica Neue"/>
              </a:rPr>
              <a:t> Metric name                               </a:t>
            </a: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Labels                                      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76" name="Google Shape;376;p52"/>
          <p:cNvCxnSpPr/>
          <p:nvPr/>
        </p:nvCxnSpPr>
        <p:spPr>
          <a:xfrm rot="10800000">
            <a:off x="4976800" y="3001075"/>
            <a:ext cx="0" cy="977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52"/>
          <p:cNvCxnSpPr/>
          <p:nvPr/>
        </p:nvCxnSpPr>
        <p:spPr>
          <a:xfrm>
            <a:off x="8607250" y="1513800"/>
            <a:ext cx="30300" cy="529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52"/>
          <p:cNvSpPr txBox="1"/>
          <p:nvPr/>
        </p:nvSpPr>
        <p:spPr>
          <a:xfrm>
            <a:off x="7920725" y="938925"/>
            <a:ext cx="1104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float64</a:t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3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794F2"/>
                </a:solidFill>
              </a:rPr>
              <a:t>Prometheus Architecture</a:t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3"/>
          <p:cNvSpPr/>
          <p:nvPr/>
        </p:nvSpPr>
        <p:spPr>
          <a:xfrm>
            <a:off x="446275" y="18351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 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446275" y="2368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API 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446275" y="3130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0" name="Google Shape;390;p53"/>
          <p:cNvSpPr/>
          <p:nvPr/>
        </p:nvSpPr>
        <p:spPr>
          <a:xfrm>
            <a:off x="446275" y="36639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mysql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1" name="Google Shape;391;p53"/>
          <p:cNvSpPr/>
          <p:nvPr/>
        </p:nvSpPr>
        <p:spPr>
          <a:xfrm>
            <a:off x="446275" y="41973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Windows 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92" name="Google Shape;392;p53"/>
          <p:cNvSpPr/>
          <p:nvPr/>
        </p:nvSpPr>
        <p:spPr>
          <a:xfrm>
            <a:off x="1399675" y="31305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93" name="Google Shape;393;p53"/>
          <p:cNvSpPr/>
          <p:nvPr/>
        </p:nvSpPr>
        <p:spPr>
          <a:xfrm>
            <a:off x="1399675" y="18351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394" name="Google Shape;39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19061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/>
          <p:nvPr/>
        </p:nvSpPr>
        <p:spPr>
          <a:xfrm>
            <a:off x="1399675" y="23685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2439596"/>
            <a:ext cx="203423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397" name="Google Shape;39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2015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/>
          <p:nvPr/>
        </p:nvSpPr>
        <p:spPr>
          <a:xfrm>
            <a:off x="1399675" y="36639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399" name="Google Shape;39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7349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1399675" y="41973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01" name="Google Shape;40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42683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/>
          <p:nvPr/>
        </p:nvSpPr>
        <p:spPr>
          <a:xfrm>
            <a:off x="630375" y="1377900"/>
            <a:ext cx="1173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403" name="Google Shape;403;p53"/>
          <p:cNvSpPr txBox="1"/>
          <p:nvPr/>
        </p:nvSpPr>
        <p:spPr>
          <a:xfrm>
            <a:off x="61825" y="93812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Instrumentation &amp; Exposition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794F2"/>
                </a:solidFill>
              </a:rPr>
              <a:t>Prometheus Architecture</a:t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4"/>
          <p:cNvSpPr txBox="1"/>
          <p:nvPr/>
        </p:nvSpPr>
        <p:spPr>
          <a:xfrm>
            <a:off x="61825" y="93812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Instrumentation &amp; Exposition</a:t>
            </a:r>
            <a:endParaRPr sz="1200"/>
          </a:p>
        </p:txBody>
      </p:sp>
      <p:sp>
        <p:nvSpPr>
          <p:cNvPr id="412" name="Google Shape;412;p54"/>
          <p:cNvSpPr/>
          <p:nvPr/>
        </p:nvSpPr>
        <p:spPr>
          <a:xfrm>
            <a:off x="3131550" y="2807400"/>
            <a:ext cx="2576100" cy="1147800"/>
          </a:xfrm>
          <a:prstGeom prst="rect">
            <a:avLst/>
          </a:prstGeom>
          <a:solidFill>
            <a:srgbClr val="D58E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Prometheus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13" name="Google Shape;413;p54"/>
          <p:cNvSpPr/>
          <p:nvPr/>
        </p:nvSpPr>
        <p:spPr>
          <a:xfrm>
            <a:off x="446275" y="18351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 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4" name="Google Shape;414;p54"/>
          <p:cNvSpPr/>
          <p:nvPr/>
        </p:nvSpPr>
        <p:spPr>
          <a:xfrm>
            <a:off x="446275" y="2368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API 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54"/>
          <p:cNvSpPr/>
          <p:nvPr/>
        </p:nvSpPr>
        <p:spPr>
          <a:xfrm>
            <a:off x="446275" y="3130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54"/>
          <p:cNvSpPr/>
          <p:nvPr/>
        </p:nvSpPr>
        <p:spPr>
          <a:xfrm>
            <a:off x="446275" y="36639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mysqld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7" name="Google Shape;417;p54"/>
          <p:cNvSpPr/>
          <p:nvPr/>
        </p:nvSpPr>
        <p:spPr>
          <a:xfrm>
            <a:off x="446275" y="41973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cgroups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18" name="Google Shape;418;p54"/>
          <p:cNvCxnSpPr>
            <a:stCxn id="419" idx="3"/>
            <a:endCxn id="412" idx="1"/>
          </p:cNvCxnSpPr>
          <p:nvPr/>
        </p:nvCxnSpPr>
        <p:spPr>
          <a:xfrm>
            <a:off x="1956175" y="2085900"/>
            <a:ext cx="1175400" cy="1295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20" name="Google Shape;420;p54"/>
          <p:cNvCxnSpPr>
            <a:stCxn id="412" idx="1"/>
            <a:endCxn id="421" idx="3"/>
          </p:cNvCxnSpPr>
          <p:nvPr/>
        </p:nvCxnSpPr>
        <p:spPr>
          <a:xfrm rot="10800000">
            <a:off x="1956150" y="2619300"/>
            <a:ext cx="1175400" cy="76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54"/>
          <p:cNvCxnSpPr>
            <a:stCxn id="412" idx="1"/>
            <a:endCxn id="423" idx="3"/>
          </p:cNvCxnSpPr>
          <p:nvPr/>
        </p:nvCxnSpPr>
        <p:spPr>
          <a:xfrm rot="10800000">
            <a:off x="1956150" y="3381300"/>
            <a:ext cx="1175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54"/>
          <p:cNvCxnSpPr>
            <a:stCxn id="412" idx="1"/>
            <a:endCxn id="425" idx="3"/>
          </p:cNvCxnSpPr>
          <p:nvPr/>
        </p:nvCxnSpPr>
        <p:spPr>
          <a:xfrm flipH="1">
            <a:off x="1956150" y="3381300"/>
            <a:ext cx="1175400" cy="53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54"/>
          <p:cNvCxnSpPr>
            <a:stCxn id="412" idx="1"/>
            <a:endCxn id="427" idx="3"/>
          </p:cNvCxnSpPr>
          <p:nvPr/>
        </p:nvCxnSpPr>
        <p:spPr>
          <a:xfrm flipH="1">
            <a:off x="1956150" y="3381300"/>
            <a:ext cx="1175400" cy="106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rometheus_logo_orange.png" id="428" name="Google Shape;42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538" y="3587688"/>
            <a:ext cx="283900" cy="2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54"/>
          <p:cNvSpPr/>
          <p:nvPr/>
        </p:nvSpPr>
        <p:spPr>
          <a:xfrm>
            <a:off x="1399675" y="31305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19" name="Google Shape;419;p54"/>
          <p:cNvSpPr/>
          <p:nvPr/>
        </p:nvSpPr>
        <p:spPr>
          <a:xfrm>
            <a:off x="1399675" y="18351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29" name="Google Shape;429;p54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Collection, Storage &amp; Processing</a:t>
            </a:r>
            <a:endParaRPr sz="1200"/>
          </a:p>
        </p:txBody>
      </p:sp>
      <p:sp>
        <p:nvSpPr>
          <p:cNvPr id="430" name="Google Shape;430;p54"/>
          <p:cNvSpPr/>
          <p:nvPr/>
        </p:nvSpPr>
        <p:spPr>
          <a:xfrm>
            <a:off x="4116050" y="3421950"/>
            <a:ext cx="607100" cy="452100"/>
          </a:xfrm>
          <a:prstGeom prst="flowChartMagneticDisk">
            <a:avLst/>
          </a:prstGeom>
          <a:solidFill>
            <a:srgbClr val="AB5F55"/>
          </a:solidFill>
          <a:ln cap="flat" cmpd="sng" w="9525">
            <a:solidFill>
              <a:srgbClr val="6F25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TSDB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descr="prometheus_logo_orange.png" id="431" name="Google Shape;43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19061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4"/>
          <p:cNvSpPr/>
          <p:nvPr/>
        </p:nvSpPr>
        <p:spPr>
          <a:xfrm>
            <a:off x="1399675" y="23685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32" name="Google Shape;4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2439596"/>
            <a:ext cx="203423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2015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4"/>
          <p:cNvSpPr/>
          <p:nvPr/>
        </p:nvSpPr>
        <p:spPr>
          <a:xfrm>
            <a:off x="1399675" y="36639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34" name="Google Shape;4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7349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4"/>
          <p:cNvSpPr/>
          <p:nvPr/>
        </p:nvSpPr>
        <p:spPr>
          <a:xfrm>
            <a:off x="1399675" y="41973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42683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4"/>
          <p:cNvSpPr txBox="1"/>
          <p:nvPr/>
        </p:nvSpPr>
        <p:spPr>
          <a:xfrm>
            <a:off x="630375" y="1377900"/>
            <a:ext cx="1173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61825" y="93812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Instrumentation &amp; Exposition</a:t>
            </a:r>
            <a:endParaRPr sz="1200"/>
          </a:p>
        </p:txBody>
      </p:sp>
      <p:pic>
        <p:nvPicPr>
          <p:cNvPr id="438" name="Google Shape;43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063" y="152400"/>
            <a:ext cx="751963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5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5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Collection, Storage &amp; Processing</a:t>
            </a:r>
            <a:endParaRPr sz="1200"/>
          </a:p>
        </p:txBody>
      </p:sp>
      <p:sp>
        <p:nvSpPr>
          <p:cNvPr id="446" name="Google Shape;446;p55"/>
          <p:cNvSpPr/>
          <p:nvPr/>
        </p:nvSpPr>
        <p:spPr>
          <a:xfrm>
            <a:off x="3131550" y="2807400"/>
            <a:ext cx="2576100" cy="1147800"/>
          </a:xfrm>
          <a:prstGeom prst="rect">
            <a:avLst/>
          </a:prstGeom>
          <a:solidFill>
            <a:srgbClr val="D58E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Prometheus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47" name="Google Shape;447;p55"/>
          <p:cNvSpPr/>
          <p:nvPr/>
        </p:nvSpPr>
        <p:spPr>
          <a:xfrm>
            <a:off x="446275" y="18351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 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446275" y="2368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API 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9" name="Google Shape;449;p55"/>
          <p:cNvSpPr/>
          <p:nvPr/>
        </p:nvSpPr>
        <p:spPr>
          <a:xfrm>
            <a:off x="446275" y="3130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0" name="Google Shape;450;p55"/>
          <p:cNvSpPr/>
          <p:nvPr/>
        </p:nvSpPr>
        <p:spPr>
          <a:xfrm>
            <a:off x="446275" y="36639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mysqld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55"/>
          <p:cNvSpPr/>
          <p:nvPr/>
        </p:nvSpPr>
        <p:spPr>
          <a:xfrm>
            <a:off x="446275" y="41973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cgroups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52" name="Google Shape;452;p55"/>
          <p:cNvCxnSpPr>
            <a:stCxn id="453" idx="3"/>
            <a:endCxn id="446" idx="1"/>
          </p:cNvCxnSpPr>
          <p:nvPr/>
        </p:nvCxnSpPr>
        <p:spPr>
          <a:xfrm>
            <a:off x="1956175" y="2085900"/>
            <a:ext cx="1175400" cy="129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4" name="Google Shape;454;p55"/>
          <p:cNvCxnSpPr>
            <a:stCxn id="446" idx="1"/>
            <a:endCxn id="455" idx="3"/>
          </p:cNvCxnSpPr>
          <p:nvPr/>
        </p:nvCxnSpPr>
        <p:spPr>
          <a:xfrm rot="10800000">
            <a:off x="1956150" y="2619300"/>
            <a:ext cx="1175400" cy="7620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6" name="Google Shape;456;p55"/>
          <p:cNvCxnSpPr>
            <a:stCxn id="446" idx="1"/>
            <a:endCxn id="457" idx="3"/>
          </p:cNvCxnSpPr>
          <p:nvPr/>
        </p:nvCxnSpPr>
        <p:spPr>
          <a:xfrm rot="10800000">
            <a:off x="1956150" y="3381300"/>
            <a:ext cx="11754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55"/>
          <p:cNvCxnSpPr>
            <a:stCxn id="446" idx="1"/>
            <a:endCxn id="459" idx="3"/>
          </p:cNvCxnSpPr>
          <p:nvPr/>
        </p:nvCxnSpPr>
        <p:spPr>
          <a:xfrm flipH="1">
            <a:off x="1956150" y="3381300"/>
            <a:ext cx="1175400" cy="533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55"/>
          <p:cNvCxnSpPr>
            <a:stCxn id="446" idx="1"/>
            <a:endCxn id="461" idx="3"/>
          </p:cNvCxnSpPr>
          <p:nvPr/>
        </p:nvCxnSpPr>
        <p:spPr>
          <a:xfrm flipH="1">
            <a:off x="1956150" y="3381300"/>
            <a:ext cx="1175400" cy="10668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5"/>
          <p:cNvSpPr/>
          <p:nvPr/>
        </p:nvSpPr>
        <p:spPr>
          <a:xfrm>
            <a:off x="3012600" y="1280525"/>
            <a:ext cx="2814000" cy="790800"/>
          </a:xfrm>
          <a:prstGeom prst="rect">
            <a:avLst/>
          </a:prstGeom>
          <a:solidFill>
            <a:srgbClr val="84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Service Discovery</a:t>
            </a:r>
            <a:br>
              <a:rPr lang="en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(DNS, Kubernetes, AWS, Consul, custom...)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463" name="Google Shape;463;p55"/>
          <p:cNvCxnSpPr>
            <a:stCxn id="446" idx="0"/>
            <a:endCxn id="462" idx="2"/>
          </p:cNvCxnSpPr>
          <p:nvPr/>
        </p:nvCxnSpPr>
        <p:spPr>
          <a:xfrm rot="10800000">
            <a:off x="4419600" y="2071200"/>
            <a:ext cx="0" cy="73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descr="prometheus_logo_orange.png" id="464" name="Google Shape;4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538" y="3587688"/>
            <a:ext cx="283900" cy="2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/>
          <p:nvPr/>
        </p:nvSpPr>
        <p:spPr>
          <a:xfrm>
            <a:off x="1399675" y="31305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53" name="Google Shape;453;p55"/>
          <p:cNvSpPr/>
          <p:nvPr/>
        </p:nvSpPr>
        <p:spPr>
          <a:xfrm>
            <a:off x="1399675" y="18351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65" name="Google Shape;465;p55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Collection, Storage &amp; Processing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4116050" y="3421950"/>
            <a:ext cx="607100" cy="452100"/>
          </a:xfrm>
          <a:prstGeom prst="flowChartMagneticDisk">
            <a:avLst/>
          </a:prstGeom>
          <a:solidFill>
            <a:srgbClr val="AB5F55"/>
          </a:solidFill>
          <a:ln cap="flat" cmpd="sng" w="9525">
            <a:solidFill>
              <a:srgbClr val="6F25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TSDB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descr="prometheus_logo_orange.png" id="467" name="Google Shape;4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19061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5"/>
          <p:cNvSpPr/>
          <p:nvPr/>
        </p:nvSpPr>
        <p:spPr>
          <a:xfrm>
            <a:off x="1399675" y="23685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68" name="Google Shape;4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2439596"/>
            <a:ext cx="203423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469" name="Google Shape;4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2015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1399675" y="36639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70" name="Google Shape;4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7349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1399675" y="41973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471" name="Google Shape;4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42683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/>
          <p:nvPr/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solidFill>
                  <a:srgbClr val="5794F2"/>
                </a:solidFill>
                <a:latin typeface="Roboto"/>
                <a:ea typeface="Roboto"/>
                <a:cs typeface="Roboto"/>
                <a:sym typeface="Roboto"/>
              </a:rPr>
              <a:t>Prometheus Architecture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630375" y="1377900"/>
            <a:ext cx="1173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61825" y="93812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Instrumentation &amp; Exposition</a:t>
            </a:r>
            <a:endParaRPr sz="1200"/>
          </a:p>
        </p:txBody>
      </p:sp>
      <p:sp>
        <p:nvSpPr>
          <p:cNvPr id="475" name="Google Shape;475;p55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Collection, Storage &amp; Processing</a:t>
            </a:r>
            <a:endParaRPr sz="1200"/>
          </a:p>
        </p:txBody>
      </p:sp>
      <p:cxnSp>
        <p:nvCxnSpPr>
          <p:cNvPr id="476" name="Google Shape;476;p55"/>
          <p:cNvCxnSpPr/>
          <p:nvPr/>
        </p:nvCxnSpPr>
        <p:spPr>
          <a:xfrm>
            <a:off x="1956175" y="2085900"/>
            <a:ext cx="1175400" cy="1295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7" name="Google Shape;477;p55"/>
          <p:cNvCxnSpPr/>
          <p:nvPr/>
        </p:nvCxnSpPr>
        <p:spPr>
          <a:xfrm rot="10800000">
            <a:off x="1956150" y="2619300"/>
            <a:ext cx="1175400" cy="76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55"/>
          <p:cNvCxnSpPr/>
          <p:nvPr/>
        </p:nvCxnSpPr>
        <p:spPr>
          <a:xfrm rot="10800000">
            <a:off x="1956150" y="3381300"/>
            <a:ext cx="1175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5"/>
          <p:cNvCxnSpPr/>
          <p:nvPr/>
        </p:nvCxnSpPr>
        <p:spPr>
          <a:xfrm flipH="1">
            <a:off x="1956150" y="3381300"/>
            <a:ext cx="1175400" cy="53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55"/>
          <p:cNvCxnSpPr/>
          <p:nvPr/>
        </p:nvCxnSpPr>
        <p:spPr>
          <a:xfrm flipH="1">
            <a:off x="1956150" y="3381300"/>
            <a:ext cx="1175400" cy="106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6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Collection, Storage &amp; Processing</a:t>
            </a:r>
            <a:endParaRPr sz="1200"/>
          </a:p>
        </p:txBody>
      </p:sp>
      <p:sp>
        <p:nvSpPr>
          <p:cNvPr id="488" name="Google Shape;488;p56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Collection, Storage &amp; Processing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489" name="Google Shape;489;p56"/>
          <p:cNvSpPr txBox="1"/>
          <p:nvPr/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794F2"/>
                </a:solidFill>
                <a:latin typeface="Roboto"/>
                <a:ea typeface="Roboto"/>
                <a:cs typeface="Roboto"/>
                <a:sym typeface="Roboto"/>
              </a:rPr>
              <a:t>Prometheus Architecture</a:t>
            </a:r>
            <a:endParaRPr b="1" sz="2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56"/>
          <p:cNvSpPr/>
          <p:nvPr/>
        </p:nvSpPr>
        <p:spPr>
          <a:xfrm>
            <a:off x="3131550" y="2807400"/>
            <a:ext cx="2576100" cy="1147800"/>
          </a:xfrm>
          <a:prstGeom prst="rect">
            <a:avLst/>
          </a:prstGeom>
          <a:solidFill>
            <a:srgbClr val="D58E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Prometheus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91" name="Google Shape;491;p56"/>
          <p:cNvSpPr/>
          <p:nvPr/>
        </p:nvSpPr>
        <p:spPr>
          <a:xfrm>
            <a:off x="446275" y="18351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 app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" name="Google Shape;492;p56"/>
          <p:cNvSpPr/>
          <p:nvPr/>
        </p:nvSpPr>
        <p:spPr>
          <a:xfrm>
            <a:off x="446275" y="2368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API server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3" name="Google Shape;493;p56"/>
          <p:cNvSpPr/>
          <p:nvPr/>
        </p:nvSpPr>
        <p:spPr>
          <a:xfrm>
            <a:off x="446275" y="31305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Linux VM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4" name="Google Shape;494;p56"/>
          <p:cNvSpPr/>
          <p:nvPr/>
        </p:nvSpPr>
        <p:spPr>
          <a:xfrm>
            <a:off x="446275" y="36639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mysqld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6"/>
          <p:cNvSpPr/>
          <p:nvPr/>
        </p:nvSpPr>
        <p:spPr>
          <a:xfrm>
            <a:off x="446275" y="4197300"/>
            <a:ext cx="953400" cy="501600"/>
          </a:xfrm>
          <a:prstGeom prst="rect">
            <a:avLst/>
          </a:prstGeom>
          <a:solidFill>
            <a:srgbClr val="AB91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cgroups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496" name="Google Shape;496;p56"/>
          <p:cNvCxnSpPr>
            <a:stCxn id="497" idx="3"/>
            <a:endCxn id="490" idx="1"/>
          </p:cNvCxnSpPr>
          <p:nvPr/>
        </p:nvCxnSpPr>
        <p:spPr>
          <a:xfrm>
            <a:off x="1956175" y="2085900"/>
            <a:ext cx="1175400" cy="129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8" name="Google Shape;498;p56"/>
          <p:cNvCxnSpPr>
            <a:stCxn id="490" idx="1"/>
            <a:endCxn id="499" idx="3"/>
          </p:cNvCxnSpPr>
          <p:nvPr/>
        </p:nvCxnSpPr>
        <p:spPr>
          <a:xfrm rot="10800000">
            <a:off x="1956150" y="2619300"/>
            <a:ext cx="1175400" cy="7620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0" name="Google Shape;500;p56"/>
          <p:cNvCxnSpPr>
            <a:stCxn id="490" idx="1"/>
            <a:endCxn id="501" idx="3"/>
          </p:cNvCxnSpPr>
          <p:nvPr/>
        </p:nvCxnSpPr>
        <p:spPr>
          <a:xfrm rot="10800000">
            <a:off x="1956150" y="3381300"/>
            <a:ext cx="1175400" cy="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2" name="Google Shape;502;p56"/>
          <p:cNvCxnSpPr>
            <a:stCxn id="490" idx="1"/>
            <a:endCxn id="503" idx="3"/>
          </p:cNvCxnSpPr>
          <p:nvPr/>
        </p:nvCxnSpPr>
        <p:spPr>
          <a:xfrm flipH="1">
            <a:off x="1956150" y="3381300"/>
            <a:ext cx="1175400" cy="533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4" name="Google Shape;504;p56"/>
          <p:cNvCxnSpPr>
            <a:stCxn id="490" idx="1"/>
            <a:endCxn id="505" idx="3"/>
          </p:cNvCxnSpPr>
          <p:nvPr/>
        </p:nvCxnSpPr>
        <p:spPr>
          <a:xfrm flipH="1">
            <a:off x="1956150" y="3381300"/>
            <a:ext cx="1175400" cy="10668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56"/>
          <p:cNvSpPr txBox="1"/>
          <p:nvPr/>
        </p:nvSpPr>
        <p:spPr>
          <a:xfrm>
            <a:off x="630375" y="1377900"/>
            <a:ext cx="1173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Targets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7" name="Google Shape;507;p56"/>
          <p:cNvSpPr/>
          <p:nvPr/>
        </p:nvSpPr>
        <p:spPr>
          <a:xfrm>
            <a:off x="3012600" y="1280525"/>
            <a:ext cx="2814000" cy="790800"/>
          </a:xfrm>
          <a:prstGeom prst="rect">
            <a:avLst/>
          </a:prstGeom>
          <a:solidFill>
            <a:srgbClr val="84AB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Service Discovery</a:t>
            </a:r>
            <a:br>
              <a:rPr lang="en">
                <a:solidFill>
                  <a:srgbClr val="FFFFFF"/>
                </a:solidFill>
              </a:rPr>
            </a:br>
            <a:r>
              <a:rPr lang="en" sz="1200">
                <a:solidFill>
                  <a:srgbClr val="FFFFFF"/>
                </a:solidFill>
              </a:rPr>
              <a:t>(DNS, Kubernetes, AWS, Consul, custom...)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508" name="Google Shape;508;p56"/>
          <p:cNvCxnSpPr>
            <a:stCxn id="490" idx="0"/>
            <a:endCxn id="507" idx="2"/>
          </p:cNvCxnSpPr>
          <p:nvPr/>
        </p:nvCxnSpPr>
        <p:spPr>
          <a:xfrm rot="10800000">
            <a:off x="4419600" y="2071200"/>
            <a:ext cx="0" cy="7362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09" name="Google Shape;509;p56"/>
          <p:cNvSpPr/>
          <p:nvPr/>
        </p:nvSpPr>
        <p:spPr>
          <a:xfrm>
            <a:off x="6546875" y="2807400"/>
            <a:ext cx="1853400" cy="1147800"/>
          </a:xfrm>
          <a:prstGeom prst="rect">
            <a:avLst/>
          </a:prstGeom>
          <a:solidFill>
            <a:srgbClr val="6F25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      Grafana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       Web UI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   </a:t>
            </a:r>
            <a:endParaRPr sz="1600">
              <a:solidFill>
                <a:srgbClr val="FFFFFF"/>
              </a:solidFill>
            </a:endParaRPr>
          </a:p>
        </p:txBody>
      </p:sp>
      <p:cxnSp>
        <p:nvCxnSpPr>
          <p:cNvPr id="510" name="Google Shape;510;p56"/>
          <p:cNvCxnSpPr>
            <a:stCxn id="509" idx="1"/>
            <a:endCxn id="490" idx="3"/>
          </p:cNvCxnSpPr>
          <p:nvPr/>
        </p:nvCxnSpPr>
        <p:spPr>
          <a:xfrm rot="10800000">
            <a:off x="5707775" y="3381300"/>
            <a:ext cx="8391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prometheus_logo_orange.png" id="511" name="Google Shape;5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538" y="3587688"/>
            <a:ext cx="283900" cy="2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898" y="2980957"/>
            <a:ext cx="203425" cy="22169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6"/>
          <p:cNvSpPr/>
          <p:nvPr/>
        </p:nvSpPr>
        <p:spPr>
          <a:xfrm>
            <a:off x="1399675" y="31305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497" name="Google Shape;497;p56"/>
          <p:cNvSpPr/>
          <p:nvPr/>
        </p:nvSpPr>
        <p:spPr>
          <a:xfrm>
            <a:off x="1399675" y="18351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513" name="Google Shape;513;p56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Collection, Storage &amp; Processing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6546878" y="4402750"/>
            <a:ext cx="23814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Querying, Dashboards</a:t>
            </a:r>
            <a:endParaRPr sz="1200"/>
          </a:p>
        </p:txBody>
      </p:sp>
      <p:sp>
        <p:nvSpPr>
          <p:cNvPr id="515" name="Google Shape;515;p56"/>
          <p:cNvSpPr/>
          <p:nvPr/>
        </p:nvSpPr>
        <p:spPr>
          <a:xfrm>
            <a:off x="4116050" y="3421950"/>
            <a:ext cx="607100" cy="452100"/>
          </a:xfrm>
          <a:prstGeom prst="flowChartMagneticDisk">
            <a:avLst/>
          </a:prstGeom>
          <a:solidFill>
            <a:srgbClr val="AB5F55"/>
          </a:solidFill>
          <a:ln cap="flat" cmpd="sng" w="9525">
            <a:solidFill>
              <a:srgbClr val="6F251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TSDB</a:t>
            </a:r>
            <a:endParaRPr sz="1000">
              <a:solidFill>
                <a:srgbClr val="FFFFFF"/>
              </a:solidFill>
            </a:endParaRPr>
          </a:p>
        </p:txBody>
      </p:sp>
      <p:pic>
        <p:nvPicPr>
          <p:cNvPr descr="prometheus_logo_orange.png" id="516" name="Google Shape;51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19061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6"/>
          <p:cNvSpPr/>
          <p:nvPr/>
        </p:nvSpPr>
        <p:spPr>
          <a:xfrm>
            <a:off x="1399675" y="2368500"/>
            <a:ext cx="556500" cy="501600"/>
          </a:xfrm>
          <a:prstGeom prst="rect">
            <a:avLst/>
          </a:prstGeom>
          <a:solidFill>
            <a:srgbClr val="6F56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clientlib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517" name="Google Shape;51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2439596"/>
            <a:ext cx="203423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518" name="Google Shape;5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2015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6"/>
          <p:cNvSpPr/>
          <p:nvPr/>
        </p:nvSpPr>
        <p:spPr>
          <a:xfrm>
            <a:off x="1399675" y="36639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519" name="Google Shape;5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3734996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6"/>
          <p:cNvSpPr/>
          <p:nvPr/>
        </p:nvSpPr>
        <p:spPr>
          <a:xfrm>
            <a:off x="1399675" y="4197300"/>
            <a:ext cx="556500" cy="501600"/>
          </a:xfrm>
          <a:prstGeom prst="rect">
            <a:avLst/>
          </a:prstGeom>
          <a:solidFill>
            <a:srgbClr val="8072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exporter</a:t>
            </a:r>
            <a:endParaRPr sz="800">
              <a:solidFill>
                <a:srgbClr val="FFFFFF"/>
              </a:solidFill>
            </a:endParaRPr>
          </a:p>
        </p:txBody>
      </p:sp>
      <p:pic>
        <p:nvPicPr>
          <p:cNvPr descr="prometheus_logo_orange.png" id="520" name="Google Shape;52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6208" y="4268396"/>
            <a:ext cx="203423" cy="20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521" name="Google Shape;52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899" y="3263482"/>
            <a:ext cx="203423" cy="20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6"/>
          <p:cNvSpPr txBox="1"/>
          <p:nvPr/>
        </p:nvSpPr>
        <p:spPr>
          <a:xfrm>
            <a:off x="630375" y="1377900"/>
            <a:ext cx="11733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Targets</a:t>
            </a:r>
            <a:endParaRPr/>
          </a:p>
        </p:txBody>
      </p:sp>
      <p:sp>
        <p:nvSpPr>
          <p:cNvPr id="523" name="Google Shape;523;p56"/>
          <p:cNvSpPr txBox="1"/>
          <p:nvPr/>
        </p:nvSpPr>
        <p:spPr>
          <a:xfrm>
            <a:off x="61825" y="938125"/>
            <a:ext cx="3064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Instrumentation &amp; Exposition</a:t>
            </a:r>
            <a:endParaRPr sz="1200"/>
          </a:p>
        </p:txBody>
      </p:sp>
      <p:sp>
        <p:nvSpPr>
          <p:cNvPr id="524" name="Google Shape;524;p56"/>
          <p:cNvSpPr txBox="1"/>
          <p:nvPr/>
        </p:nvSpPr>
        <p:spPr>
          <a:xfrm>
            <a:off x="3237025" y="4692225"/>
            <a:ext cx="2576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Collection, Storage &amp; Processing</a:t>
            </a:r>
            <a:endParaRPr sz="1200"/>
          </a:p>
        </p:txBody>
      </p:sp>
      <p:cxnSp>
        <p:nvCxnSpPr>
          <p:cNvPr id="525" name="Google Shape;525;p56"/>
          <p:cNvCxnSpPr/>
          <p:nvPr/>
        </p:nvCxnSpPr>
        <p:spPr>
          <a:xfrm>
            <a:off x="1956175" y="2085900"/>
            <a:ext cx="1175400" cy="1295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26" name="Google Shape;526;p56"/>
          <p:cNvCxnSpPr/>
          <p:nvPr/>
        </p:nvCxnSpPr>
        <p:spPr>
          <a:xfrm rot="10800000">
            <a:off x="1956150" y="2619300"/>
            <a:ext cx="1175400" cy="762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56"/>
          <p:cNvCxnSpPr/>
          <p:nvPr/>
        </p:nvCxnSpPr>
        <p:spPr>
          <a:xfrm rot="10800000">
            <a:off x="1956150" y="3381300"/>
            <a:ext cx="11754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56"/>
          <p:cNvCxnSpPr/>
          <p:nvPr/>
        </p:nvCxnSpPr>
        <p:spPr>
          <a:xfrm flipH="1">
            <a:off x="1956150" y="3381300"/>
            <a:ext cx="1175400" cy="533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56"/>
          <p:cNvCxnSpPr/>
          <p:nvPr/>
        </p:nvCxnSpPr>
        <p:spPr>
          <a:xfrm flipH="1">
            <a:off x="1956150" y="3381300"/>
            <a:ext cx="1175400" cy="106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56"/>
          <p:cNvCxnSpPr/>
          <p:nvPr/>
        </p:nvCxnSpPr>
        <p:spPr>
          <a:xfrm rot="10800000">
            <a:off x="4419600" y="2071200"/>
            <a:ext cx="0" cy="736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7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7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538" name="Google Shape;5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050" y="348875"/>
            <a:ext cx="7406651" cy="44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8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Poll Q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6" name="Google Shape;546;p58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9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Installing Prometheus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0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prometheus.io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561" name="Google Shape;5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122" y="870825"/>
            <a:ext cx="5849815" cy="45268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/>
        </p:nvSpPr>
        <p:spPr>
          <a:xfrm>
            <a:off x="2822600" y="995675"/>
            <a:ext cx="54051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Ronald McCollam,</a:t>
            </a: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 Solutions Engineer</a:t>
            </a: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Stole fire from the gods first, but dropped it because he forgot to steal hot pads</a:t>
            </a:r>
            <a:endParaRPr i="1"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endParaRPr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4875" y="2857013"/>
            <a:ext cx="202975" cy="2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125" y="907443"/>
            <a:ext cx="1694400" cy="16917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p34"/>
          <p:cNvSpPr txBox="1"/>
          <p:nvPr/>
        </p:nvSpPr>
        <p:spPr>
          <a:xfrm>
            <a:off x="3505325" y="2725825"/>
            <a:ext cx="235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@RonaldMcCollam  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74" y="3872135"/>
            <a:ext cx="260175" cy="2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3505325" y="3750850"/>
            <a:ext cx="4038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www.linkedin.com/in/mccollam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9264" y="2307502"/>
            <a:ext cx="334200" cy="3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/>
        </p:nvSpPr>
        <p:spPr>
          <a:xfrm>
            <a:off x="3505325" y="2213788"/>
            <a:ext cx="235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@rm@amaseto.com  </a:t>
            </a:r>
            <a:endParaRPr/>
          </a:p>
        </p:txBody>
      </p:sp>
      <p:sp>
        <p:nvSpPr>
          <p:cNvPr id="193" name="Google Shape;193;p34"/>
          <p:cNvSpPr txBox="1"/>
          <p:nvPr/>
        </p:nvSpPr>
        <p:spPr>
          <a:xfrm>
            <a:off x="3505325" y="3213263"/>
            <a:ext cx="4038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https://hackaday.io/ronaldmccollam</a:t>
            </a:r>
            <a:endParaRPr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19265" y="3275350"/>
            <a:ext cx="334200" cy="3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1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Get and Untar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3" y="870826"/>
            <a:ext cx="8201624" cy="5957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2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62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Start Node Exporter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579" name="Google Shape;57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675" y="870825"/>
            <a:ext cx="9601700" cy="720430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3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3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3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prometheus.yml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588" name="Google Shape;5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50768"/>
            <a:ext cx="9144003" cy="324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4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Prometheus UI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6" name="Google Shape;596;p64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Breakout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5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Poll Q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03" name="Google Shape;603;p65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PromQL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10" name="Google Shape;6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463" y="949438"/>
            <a:ext cx="6749074" cy="3672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7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Strings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Scalars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Instant vectors</a:t>
            </a:r>
            <a:endParaRPr sz="25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Range vectors</a:t>
            </a:r>
            <a:endParaRPr sz="2500"/>
          </a:p>
        </p:txBody>
      </p:sp>
      <p:sp>
        <p:nvSpPr>
          <p:cNvPr id="618" name="Google Shape;618;p67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PromQL Data Types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619" name="Google Shape;619;p67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620" name="Google Shape;6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8"/>
          <p:cNvSpPr txBox="1"/>
          <p:nvPr>
            <p:ph idx="2" type="body"/>
          </p:nvPr>
        </p:nvSpPr>
        <p:spPr>
          <a:xfrm>
            <a:off x="404675" y="1513775"/>
            <a:ext cx="50871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Instant vectors:</a:t>
            </a:r>
            <a:endParaRPr sz="23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prometheus_http_requests_total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8" name="Google Shape;628;p6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PromQL Data Types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629" name="Google Shape;629;p68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9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37" name="Google Shape;637;p6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9"/>
          <p:cNvSpPr txBox="1"/>
          <p:nvPr>
            <p:ph idx="2" type="body"/>
          </p:nvPr>
        </p:nvSpPr>
        <p:spPr>
          <a:xfrm>
            <a:off x="404675" y="870825"/>
            <a:ext cx="7104300" cy="35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Range vectors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prometheus_http_requests_total{code="200"}[5m]</a:t>
            </a:r>
            <a:endParaRPr/>
          </a:p>
        </p:txBody>
      </p:sp>
      <p:sp>
        <p:nvSpPr>
          <p:cNvPr id="639" name="Google Shape;639;p69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82494"/>
            <a:ext cx="9144000" cy="37785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48" name="Google Shape;648;p7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70"/>
          <p:cNvSpPr txBox="1"/>
          <p:nvPr>
            <p:ph idx="2" type="body"/>
          </p:nvPr>
        </p:nvSpPr>
        <p:spPr>
          <a:xfrm>
            <a:off x="404675" y="870825"/>
            <a:ext cx="7104300" cy="35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Range vectors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prometheus_http_requests_total{code="200"}[5m]</a:t>
            </a:r>
            <a:endParaRPr/>
          </a:p>
        </p:txBody>
      </p:sp>
      <p:sp>
        <p:nvSpPr>
          <p:cNvPr id="650" name="Google Shape;650;p7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rate()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51" name="Google Shape;6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95743"/>
            <a:ext cx="9143999" cy="35520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3042925" y="1407700"/>
            <a:ext cx="50418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Mike Johnson</a:t>
            </a:r>
            <a:r>
              <a:rPr b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 Solutions Engineer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The only person in history to believe watching baseball on TV is NOT boring</a:t>
            </a:r>
            <a:endParaRPr i="1"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21E40"/>
              </a:buClr>
              <a:buSzPts val="1800"/>
              <a:buFont typeface="Roboto"/>
              <a:buChar char="-"/>
            </a:pPr>
            <a:r>
              <a:rPr i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New Guitarist Wannabe</a:t>
            </a:r>
            <a:endParaRPr i="1"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endParaRPr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200" y="2891413"/>
            <a:ext cx="202975" cy="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/>
          <p:nvPr/>
        </p:nvSpPr>
        <p:spPr>
          <a:xfrm>
            <a:off x="3616925" y="2760225"/>
            <a:ext cx="235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@mikempx   </a:t>
            </a:r>
            <a:endParaRPr sz="1300"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0099" y="3318248"/>
            <a:ext cx="260175" cy="2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3668975" y="3227325"/>
            <a:ext cx="49041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https://www.linkedin.com/in/mj-at-grafana/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25" y="1300400"/>
            <a:ext cx="2162100" cy="2162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1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659" name="Google Shape;659;p7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1"/>
          <p:cNvSpPr txBox="1"/>
          <p:nvPr>
            <p:ph idx="2" type="body"/>
          </p:nvPr>
        </p:nvSpPr>
        <p:spPr>
          <a:xfrm>
            <a:off x="404675" y="870825"/>
            <a:ext cx="7104300" cy="35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Range vectors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prometheus_http_requests_total{code="200"}[5m]</a:t>
            </a:r>
            <a:endParaRPr/>
          </a:p>
        </p:txBody>
      </p:sp>
      <p:sp>
        <p:nvSpPr>
          <p:cNvPr id="661" name="Google Shape;661;p7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rate() vs. irate()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62" name="Google Shape;6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95743"/>
            <a:ext cx="9143999" cy="355201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2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Counters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Gauges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Histograms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Summary</a:t>
            </a:r>
            <a:endParaRPr/>
          </a:p>
        </p:txBody>
      </p:sp>
      <p:sp>
        <p:nvSpPr>
          <p:cNvPr id="671" name="Google Shape;671;p72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PromQL Metric Types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72" name="Google Shape;6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675" y="1224500"/>
            <a:ext cx="1279750" cy="3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503" y="1840463"/>
            <a:ext cx="609207" cy="56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2500" y="2839763"/>
            <a:ext cx="609201" cy="561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2499" y="3761260"/>
            <a:ext cx="609199" cy="58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73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/>
          </a:p>
        </p:txBody>
      </p:sp>
      <p:sp>
        <p:nvSpPr>
          <p:cNvPr id="683" name="Google Shape;683;p73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Counters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684" name="Google Shape;6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41512"/>
            <a:ext cx="9143999" cy="206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4"/>
          <p:cNvSpPr txBox="1"/>
          <p:nvPr>
            <p:ph idx="2" type="body"/>
          </p:nvPr>
        </p:nvSpPr>
        <p:spPr>
          <a:xfrm>
            <a:off x="404675" y="870825"/>
            <a:ext cx="45978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t/>
            </a:r>
            <a:endParaRPr/>
          </a:p>
        </p:txBody>
      </p:sp>
      <p:sp>
        <p:nvSpPr>
          <p:cNvPr id="692" name="Google Shape;692;p74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Gauges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693" name="Google Shape;693;p74"/>
          <p:cNvSpPr/>
          <p:nvPr/>
        </p:nvSpPr>
        <p:spPr>
          <a:xfrm>
            <a:off x="5938218" y="1648358"/>
            <a:ext cx="1845900" cy="184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694" name="Google Shape;6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170" y="1961886"/>
            <a:ext cx="1219875" cy="121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49459"/>
            <a:ext cx="9143999" cy="304458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5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Histogram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703" name="Google Shape;7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5"/>
          <p:cNvSpPr txBox="1"/>
          <p:nvPr/>
        </p:nvSpPr>
        <p:spPr>
          <a:xfrm>
            <a:off x="110900" y="991850"/>
            <a:ext cx="89649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# TYPE prometheus_http_request_duration_seconds histogram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prometheus_http_request_duration_seconds_bucket{handler="/",le="0.1"} 100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prometheus_http_request_duration_seconds_bucket{handler="/",le="0.2"} 200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prometheus_http_request_duration_seconds_bucket{handler="/",le="0.4"} 300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prometheus_http_request_duration_seconds_bucket{handler="/",le="1"} 400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prometheus_http_request_duration_seconds_bucket{handler="/",le="+Inf"} 1000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prometheus_http_request_duration_seconds_sum{handler="/"} 0.0005965400000000001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Roboto Mono"/>
                <a:ea typeface="Roboto Mono"/>
                <a:cs typeface="Roboto Mono"/>
                <a:sym typeface="Roboto Mono"/>
              </a:rPr>
              <a:t>prometheus_http_request_duration_seconds_count{handler="/"} 1000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Summary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711" name="Google Shape;71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76"/>
          <p:cNvSpPr txBox="1"/>
          <p:nvPr/>
        </p:nvSpPr>
        <p:spPr>
          <a:xfrm>
            <a:off x="504500" y="883600"/>
            <a:ext cx="78891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# HELP prometheus_tsdb_wal_fsync_duration_seconds Duration of WAL fsync.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# TYPE prometheus_tsdb_wal_fsync_duration_seconds summary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prometheus_tsdb_wal_fsync_duration_seconds{quantile="0.5"} NaN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prometheus_tsdb_wal_fsync_duration_seconds{quantile="0.9"} NaN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prometheus_tsdb_wal_fsync_duration_seconds{quantile="0.99"} NaN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prometheus_tsdb_wal_fsync_duration_seconds_sum 0.076174204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prometheus_tsdb_wal_fsync_duration_seconds_count 58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rate(prometheus_tsdb_wal_fsync_duration_seconds_count[5m])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rate(</a:t>
            </a:r>
            <a:r>
              <a:rPr lang="en" sz="1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prometheus_tsdb_wal_fsync_duration_seconds_sum[5m])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7"/>
          <p:cNvSpPr txBox="1"/>
          <p:nvPr/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PromQL: Binary Operators</a:t>
            </a:r>
            <a:endParaRPr b="1" sz="2800"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0" name="Google Shape;720;p77"/>
          <p:cNvSpPr txBox="1"/>
          <p:nvPr/>
        </p:nvSpPr>
        <p:spPr>
          <a:xfrm>
            <a:off x="404675" y="828300"/>
            <a:ext cx="279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Arithmetic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+	(addition)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-	(subtraction)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*	(multiplication)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/	(division)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%	(modulo)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^	(exponentiation)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7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Operators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727" name="Google Shape;7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425" y="1313656"/>
            <a:ext cx="12139852" cy="404206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9"/>
          <p:cNvSpPr txBox="1"/>
          <p:nvPr/>
        </p:nvSpPr>
        <p:spPr>
          <a:xfrm>
            <a:off x="404675" y="193550"/>
            <a:ext cx="82827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PromQL: Binary Operators</a:t>
            </a:r>
            <a:endParaRPr b="1" sz="2800"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6" name="Google Shape;736;p79"/>
          <p:cNvSpPr txBox="1"/>
          <p:nvPr/>
        </p:nvSpPr>
        <p:spPr>
          <a:xfrm>
            <a:off x="404675" y="870825"/>
            <a:ext cx="279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Arithmetic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+	(addition)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-	(subtraction)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*	(multiplication)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/	(division)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%	(modulo)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^	(exponentiation)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79"/>
          <p:cNvSpPr txBox="1"/>
          <p:nvPr/>
        </p:nvSpPr>
        <p:spPr>
          <a:xfrm>
            <a:off x="6149625" y="870825"/>
            <a:ext cx="279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Binary logic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and		(intersection)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or		(union)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unless	(complement)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8" name="Google Shape;738;p79"/>
          <p:cNvSpPr txBox="1"/>
          <p:nvPr/>
        </p:nvSpPr>
        <p:spPr>
          <a:xfrm>
            <a:off x="3329175" y="870825"/>
            <a:ext cx="2799000" cy="3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Comparison</a:t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==	(equal)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!=	(not-equal)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&gt;	(greater-than)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&lt;	(less-than)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&gt;=	(greater-or-equal)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&lt;=	(less-or-equal)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Label Matching </a:t>
            </a:r>
            <a:r>
              <a:rPr lang="en">
                <a:solidFill>
                  <a:srgbClr val="5794F2"/>
                </a:solidFill>
              </a:rPr>
              <a:t>Operators</a:t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50" y="1043593"/>
            <a:ext cx="10209725" cy="339944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/>
        </p:nvSpPr>
        <p:spPr>
          <a:xfrm>
            <a:off x="2822600" y="1071863"/>
            <a:ext cx="52284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Eldin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Capricorn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>
                <a:solidFill>
                  <a:schemeClr val="dk1"/>
                </a:solidFill>
              </a:rPr>
              <a:t>Unimpressed at how accurate astrology is</a:t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Doesn't believe in ghosts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i="1" lang="en">
                <a:solidFill>
                  <a:schemeClr val="dk1"/>
                </a:solidFill>
              </a:rPr>
              <a:t>Believes in whisky</a:t>
            </a: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                    </a:t>
            </a:r>
            <a:endParaRPr sz="1800">
              <a:solidFill>
                <a:srgbClr val="021E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ofile picture"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6686">
            <a:off x="908394" y="1058536"/>
            <a:ext cx="1694513" cy="1620930"/>
          </a:xfrm>
          <a:prstGeom prst="ellipse">
            <a:avLst/>
          </a:prstGeom>
          <a:noFill/>
          <a:ln>
            <a:noFill/>
          </a:ln>
          <a:effectLst>
            <a:outerShdw blurRad="385763" rotWithShape="0" algn="bl" dir="2760000" dist="19050">
              <a:srgbClr val="021E40">
                <a:alpha val="84000"/>
              </a:srgbClr>
            </a:outerShdw>
          </a:effectLst>
        </p:spPr>
      </p:pic>
      <p:pic>
        <p:nvPicPr>
          <p:cNvPr id="211" name="Google Shape;2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4875" y="2860388"/>
            <a:ext cx="202975" cy="2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6"/>
          <p:cNvSpPr txBox="1"/>
          <p:nvPr/>
        </p:nvSpPr>
        <p:spPr>
          <a:xfrm>
            <a:off x="3396600" y="2729200"/>
            <a:ext cx="23508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21E40"/>
                </a:solidFill>
                <a:latin typeface="Roboto"/>
                <a:ea typeface="Roboto"/>
                <a:cs typeface="Roboto"/>
                <a:sym typeface="Roboto"/>
              </a:rPr>
              <a:t>@nikoalch  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274" y="3287223"/>
            <a:ext cx="260175" cy="2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3448650" y="3196300"/>
            <a:ext cx="47943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https://www.linkedin.com/in/eldin-nikocevic/</a:t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3444713" y="3771225"/>
            <a:ext cx="40386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Aggregation</a:t>
            </a:r>
            <a:r>
              <a:rPr lang="en">
                <a:solidFill>
                  <a:srgbClr val="5794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operators</a:t>
            </a:r>
            <a:endParaRPr i="0">
              <a:solidFill>
                <a:srgbClr val="5794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2" name="Google Shape;752;p81"/>
          <p:cNvSpPr txBox="1"/>
          <p:nvPr>
            <p:ph idx="2" type="body"/>
          </p:nvPr>
        </p:nvSpPr>
        <p:spPr>
          <a:xfrm>
            <a:off x="404675" y="870825"/>
            <a:ext cx="7989000" cy="3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sum			(calculate sum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min			(select minimum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max			(select maximum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avg			(calculate the average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stddev		(calculate population standard deviation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stdvar		(calculate population standard variance over dimensions)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count		(count number of elements in the vector)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count_values 	(count number of elements with the same value)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bottomk		(smallest k elements by sample value)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topk			(largest k elements by sample value)</a:t>
            </a:r>
            <a:b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500">
                <a:latin typeface="Helvetica Neue"/>
                <a:ea typeface="Helvetica Neue"/>
                <a:cs typeface="Helvetica Neue"/>
                <a:sym typeface="Helvetica Neue"/>
              </a:rPr>
              <a:t>quantile		(calculate φ-quantile (0 ≤ φ ≤ 1) over dimensions)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3" name="Google Shape;753;p8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81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82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PromQL &amp; Dashboarding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61" name="Google Shape;761;p82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Breakout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83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Alerting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84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774" name="Google Shape;774;p84"/>
          <p:cNvSpPr txBox="1"/>
          <p:nvPr>
            <p:ph type="title"/>
          </p:nvPr>
        </p:nvSpPr>
        <p:spPr>
          <a:xfrm>
            <a:off x="919025" y="1498650"/>
            <a:ext cx="3286800" cy="24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6666"/>
                </a:solidFill>
              </a:rPr>
              <a:t>The Four </a:t>
            </a:r>
            <a:endParaRPr sz="3300">
              <a:solidFill>
                <a:srgbClr val="666666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rgbClr val="666666"/>
                </a:solidFill>
              </a:rPr>
              <a:t>Golden Signals</a:t>
            </a:r>
            <a:endParaRPr sz="33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5" name="Google Shape;77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00" y="425200"/>
            <a:ext cx="3058975" cy="4007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85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782" name="Google Shape;782;p85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Four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Golden Signals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3" name="Google Shape;7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25" y="250700"/>
            <a:ext cx="8839200" cy="4012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86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790" name="Google Shape;790;p8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794F2"/>
                </a:solidFill>
              </a:rPr>
              <a:t>USE Method and RED Method</a:t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86"/>
          <p:cNvSpPr txBox="1"/>
          <p:nvPr>
            <p:ph idx="2" type="body"/>
          </p:nvPr>
        </p:nvSpPr>
        <p:spPr>
          <a:xfrm>
            <a:off x="404675" y="1242500"/>
            <a:ext cx="8230800" cy="26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57BCC"/>
                </a:solidFill>
              </a:rPr>
              <a:t>Utilization (U)</a:t>
            </a:r>
            <a:r>
              <a:rPr lang="en" sz="1800"/>
              <a:t>: the proportion of the resource that is used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57BCC"/>
                </a:solidFill>
              </a:rPr>
              <a:t>Saturation (S)</a:t>
            </a:r>
            <a:r>
              <a:rPr lang="en" sz="1800"/>
              <a:t>: A measure of how “full” a service is, often measured by latency.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57BCC"/>
                </a:solidFill>
              </a:rPr>
              <a:t>Errors (E)</a:t>
            </a:r>
            <a:r>
              <a:rPr lang="en" sz="1800"/>
              <a:t>: the count of error events or rate of failed requests.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/>
            </a:br>
            <a:r>
              <a:rPr b="1" lang="en" sz="1800">
                <a:solidFill>
                  <a:srgbClr val="990000"/>
                </a:solidFill>
              </a:rPr>
              <a:t>Rate (R)</a:t>
            </a:r>
            <a:r>
              <a:rPr lang="en" sz="1800"/>
              <a:t>: The number of requests per second.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Errors (E)</a:t>
            </a:r>
            <a:r>
              <a:rPr lang="en" sz="1800"/>
              <a:t>: The number of failed requests.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0000"/>
                </a:solidFill>
              </a:rPr>
              <a:t>Duration (D)</a:t>
            </a:r>
            <a:r>
              <a:rPr lang="en" sz="1800"/>
              <a:t>: The amount of time to process a request.</a:t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The RED method: How to instrument your services</a:t>
            </a:r>
            <a:endParaRPr sz="1800"/>
          </a:p>
        </p:txBody>
      </p:sp>
      <p:sp>
        <p:nvSpPr>
          <p:cNvPr id="792" name="Google Shape;792;p86"/>
          <p:cNvSpPr txBox="1"/>
          <p:nvPr/>
        </p:nvSpPr>
        <p:spPr>
          <a:xfrm>
            <a:off x="6020125" y="4194225"/>
            <a:ext cx="22428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87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799" name="Google Shape;799;p87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Alertmanager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00" name="Google Shape;800;p87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Separate component that sits alongside Prometheus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Handles alerts received from Prometheus (built-in alerting)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1" name="Google Shape;8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76151" y="2503462"/>
            <a:ext cx="7444800" cy="44690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87"/>
          <p:cNvSpPr/>
          <p:nvPr/>
        </p:nvSpPr>
        <p:spPr>
          <a:xfrm>
            <a:off x="2896250" y="2177825"/>
            <a:ext cx="3433200" cy="2554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88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09" name="Google Shape;809;p8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What Does Alertmanager Do?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10" name="Google Shape;810;p88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🤲 Receive Alerts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📦 Group them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🤫 Silence them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🔒 Inhibit them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8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89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17" name="Google Shape;817;p89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What Does Alertmanager Do?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18" name="Google Shape;818;p89"/>
          <p:cNvSpPr txBox="1"/>
          <p:nvPr>
            <p:ph idx="2" type="body"/>
          </p:nvPr>
        </p:nvSpPr>
        <p:spPr>
          <a:xfrm>
            <a:off x="404675" y="1079925"/>
            <a:ext cx="4205700" cy="29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📨 Routes them</a:t>
            </a:r>
            <a:endParaRPr sz="21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Determines who should receive an alert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Sends them along to a notification channel</a:t>
            </a:r>
            <a:endParaRPr sz="19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E.g. email, Slack, PagerDuty, etc.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Webhooks</a:t>
            </a:r>
            <a:endParaRPr sz="15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Has a “UI”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9" name="Google Shape;81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363" y="1962615"/>
            <a:ext cx="4533626" cy="2407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90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26" name="Google Shape;826;p90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What Does Alertmanager Do?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27" name="Google Shape;827;p90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📥 Deduplication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🔃 Provide High Availability (HA)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8" name="Google Shape;82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238" y="2179550"/>
            <a:ext cx="3851525" cy="25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7"/>
          <p:cNvSpPr txBox="1"/>
          <p:nvPr>
            <p:ph idx="2" type="body"/>
          </p:nvPr>
        </p:nvSpPr>
        <p:spPr>
          <a:xfrm>
            <a:off x="4306925" y="546550"/>
            <a:ext cx="4690200" cy="40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Prometheus Introduction</a:t>
            </a:r>
            <a:br>
              <a:rPr lang="en" sz="1800"/>
            </a:b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Hands-on breakout </a:t>
            </a:r>
            <a:br>
              <a:rPr lang="en" sz="1800"/>
            </a:br>
            <a:r>
              <a:rPr b="1" lang="en" sz="1800"/>
              <a:t>Prometheus UI &amp; Queries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PromQL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Hands-on breakout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PromQL, Grafana Explore, &amp; Dashboarding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Advanced Topics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22" name="Google Shape;222;p37"/>
          <p:cNvSpPr txBox="1"/>
          <p:nvPr>
            <p:ph type="title"/>
          </p:nvPr>
        </p:nvSpPr>
        <p:spPr>
          <a:xfrm>
            <a:off x="747475" y="2014650"/>
            <a:ext cx="29901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>
                <a:latin typeface="Inter"/>
                <a:ea typeface="Inter"/>
                <a:cs typeface="Inter"/>
                <a:sym typeface="Inter"/>
              </a:rPr>
              <a:t>PROMETHEUS</a:t>
            </a:r>
            <a:r>
              <a:rPr b="0" lang="en" sz="1100">
                <a:latin typeface="Inter"/>
                <a:ea typeface="Inter"/>
                <a:cs typeface="Inter"/>
                <a:sym typeface="Inter"/>
              </a:rPr>
              <a:t> INTERACTIVE WORKSHOP</a:t>
            </a:r>
            <a:r>
              <a:rPr b="0" lang="en" sz="1400">
                <a:latin typeface="Inter"/>
                <a:ea typeface="Inter"/>
                <a:cs typeface="Inter"/>
                <a:sym typeface="Inter"/>
              </a:rPr>
              <a:t> </a:t>
            </a:r>
            <a:br>
              <a:rPr b="0" lang="en" sz="1400">
                <a:latin typeface="Inter"/>
                <a:ea typeface="Inter"/>
                <a:cs typeface="Inter"/>
                <a:sym typeface="Inter"/>
              </a:rPr>
            </a:br>
            <a:r>
              <a:rPr lang="en" sz="4200">
                <a:latin typeface="Inter"/>
                <a:ea typeface="Inter"/>
                <a:cs typeface="Inter"/>
                <a:sym typeface="Inter"/>
              </a:rPr>
              <a:t>Agenda</a:t>
            </a:r>
            <a:endParaRPr sz="4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1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35" name="Google Shape;835;p91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91"/>
          <p:cNvSpPr txBox="1"/>
          <p:nvPr>
            <p:ph idx="2" type="body"/>
          </p:nvPr>
        </p:nvSpPr>
        <p:spPr>
          <a:xfrm>
            <a:off x="404675" y="971950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sum by (method) (rate(tns_request_duration_seconds_count{job="tns/app", status_code!~"2.."}[1h])) /</a:t>
            </a:r>
            <a:endParaRPr sz="19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Roboto Mono"/>
                <a:ea typeface="Roboto Mono"/>
                <a:cs typeface="Roboto Mono"/>
                <a:sym typeface="Roboto Mono"/>
              </a:rPr>
              <a:t>sum by (method) (rate(tns_request_duration_seconds_count{job="tns/app"}[1h])) </a:t>
            </a:r>
            <a:r>
              <a:rPr lang="en" sz="19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&gt; 0.1</a:t>
            </a:r>
            <a:endParaRPr sz="19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2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43" name="Google Shape;843;p92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How?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44" name="Google Shape;844;p92"/>
          <p:cNvSpPr txBox="1"/>
          <p:nvPr>
            <p:ph idx="2" type="body"/>
          </p:nvPr>
        </p:nvSpPr>
        <p:spPr>
          <a:xfrm>
            <a:off x="404675" y="858225"/>
            <a:ext cx="7989000" cy="31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- alert: requestratetns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expr: </a:t>
            </a:r>
            <a:r>
              <a:rPr lang="en" sz="1700">
                <a:solidFill>
                  <a:srgbClr val="5794F2"/>
                </a:solidFill>
                <a:latin typeface="Roboto Mono"/>
                <a:ea typeface="Roboto Mono"/>
                <a:cs typeface="Roboto Mono"/>
                <a:sym typeface="Roboto Mono"/>
              </a:rPr>
              <a:t>sum by (method) (rate(tns_request_duration_seconds_count{job="tns-app", status_code!~"2.."}[1h])) </a:t>
            </a:r>
            <a:endParaRPr sz="1700">
              <a:solidFill>
                <a:srgbClr val="5794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5794F2"/>
                </a:solidFill>
                <a:latin typeface="Roboto Mono"/>
                <a:ea typeface="Roboto Mono"/>
                <a:cs typeface="Roboto Mono"/>
                <a:sym typeface="Roboto Mono"/>
              </a:rPr>
              <a:t>    / sum by (method) (rate(tns_request_duration_seconds_count{job="tns-app"}[1h])) &gt; 0.1</a:t>
            </a:r>
            <a:endParaRPr sz="1700">
              <a:solidFill>
                <a:srgbClr val="5794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for: 1m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labels: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severity: critical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annotations: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summary: "SLO breach (job {{ $labels.method }})"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latin typeface="Roboto Mono"/>
                <a:ea typeface="Roboto Mono"/>
                <a:cs typeface="Roboto Mono"/>
                <a:sym typeface="Roboto Mono"/>
              </a:rPr>
              <a:t>      description: "&gt;10% of requests are failing \n  VALUE = {{ $value }}\n  LABELS: {{ $labels }}"</a:t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3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Scaling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1" name="Google Shape;851;p93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4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94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58" name="Google Shape;858;p94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Prometheus HA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59" name="Google Shape;859;p94"/>
          <p:cNvSpPr/>
          <p:nvPr/>
        </p:nvSpPr>
        <p:spPr>
          <a:xfrm>
            <a:off x="3297122" y="2224512"/>
            <a:ext cx="694200" cy="6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60" name="Google Shape;86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826" y="2342433"/>
            <a:ext cx="458804" cy="458804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4"/>
          <p:cNvSpPr/>
          <p:nvPr/>
        </p:nvSpPr>
        <p:spPr>
          <a:xfrm>
            <a:off x="4110144" y="3584703"/>
            <a:ext cx="694200" cy="6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62" name="Google Shape;86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691" y="3716832"/>
            <a:ext cx="437089" cy="43037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94"/>
          <p:cNvSpPr/>
          <p:nvPr/>
        </p:nvSpPr>
        <p:spPr>
          <a:xfrm>
            <a:off x="3297122" y="3584703"/>
            <a:ext cx="694200" cy="6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64" name="Google Shape;86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682" y="3713502"/>
            <a:ext cx="437089" cy="437063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4"/>
          <p:cNvSpPr/>
          <p:nvPr/>
        </p:nvSpPr>
        <p:spPr>
          <a:xfrm>
            <a:off x="2484066" y="3584703"/>
            <a:ext cx="694200" cy="6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66" name="Google Shape;866;p94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2570229" y="3645097"/>
            <a:ext cx="521949" cy="573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Google Shape;867;p94"/>
          <p:cNvCxnSpPr>
            <a:stCxn id="859" idx="2"/>
            <a:endCxn id="865" idx="0"/>
          </p:cNvCxnSpPr>
          <p:nvPr/>
        </p:nvCxnSpPr>
        <p:spPr>
          <a:xfrm flipH="1">
            <a:off x="2831222" y="2919012"/>
            <a:ext cx="813000" cy="6657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8" name="Google Shape;868;p94"/>
          <p:cNvCxnSpPr>
            <a:stCxn id="859" idx="2"/>
            <a:endCxn id="863" idx="0"/>
          </p:cNvCxnSpPr>
          <p:nvPr/>
        </p:nvCxnSpPr>
        <p:spPr>
          <a:xfrm>
            <a:off x="3644222" y="2919012"/>
            <a:ext cx="0" cy="6657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9" name="Google Shape;869;p94"/>
          <p:cNvCxnSpPr>
            <a:stCxn id="859" idx="2"/>
            <a:endCxn id="861" idx="0"/>
          </p:cNvCxnSpPr>
          <p:nvPr/>
        </p:nvCxnSpPr>
        <p:spPr>
          <a:xfrm>
            <a:off x="3644222" y="2919012"/>
            <a:ext cx="813000" cy="6657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0" name="Google Shape;870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94"/>
          <p:cNvSpPr/>
          <p:nvPr/>
        </p:nvSpPr>
        <p:spPr>
          <a:xfrm>
            <a:off x="5965748" y="2224512"/>
            <a:ext cx="694200" cy="69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72" name="Google Shape;87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451" y="2342433"/>
            <a:ext cx="458804" cy="458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3" name="Google Shape;873;p94"/>
          <p:cNvCxnSpPr>
            <a:stCxn id="871" idx="2"/>
          </p:cNvCxnSpPr>
          <p:nvPr/>
        </p:nvCxnSpPr>
        <p:spPr>
          <a:xfrm flipH="1">
            <a:off x="3134948" y="2919012"/>
            <a:ext cx="3177900" cy="6657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4" name="Google Shape;874;p94"/>
          <p:cNvCxnSpPr>
            <a:stCxn id="871" idx="2"/>
            <a:endCxn id="864" idx="3"/>
          </p:cNvCxnSpPr>
          <p:nvPr/>
        </p:nvCxnSpPr>
        <p:spPr>
          <a:xfrm flipH="1">
            <a:off x="3862748" y="2919012"/>
            <a:ext cx="2450100" cy="1013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p94"/>
          <p:cNvCxnSpPr>
            <a:stCxn id="871" idx="2"/>
            <a:endCxn id="862" idx="3"/>
          </p:cNvCxnSpPr>
          <p:nvPr/>
        </p:nvCxnSpPr>
        <p:spPr>
          <a:xfrm flipH="1">
            <a:off x="4675748" y="2919012"/>
            <a:ext cx="1637100" cy="1013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6" name="Google Shape;876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7579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4"/>
          <p:cNvSpPr txBox="1"/>
          <p:nvPr>
            <p:ph idx="1" type="subTitle"/>
          </p:nvPr>
        </p:nvSpPr>
        <p:spPr>
          <a:xfrm>
            <a:off x="729732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5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884" name="Google Shape;884;p95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Scaling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885" name="Google Shape;885;p95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95"/>
          <p:cNvSpPr/>
          <p:nvPr/>
        </p:nvSpPr>
        <p:spPr>
          <a:xfrm>
            <a:off x="4242715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87" name="Google Shape;88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41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5"/>
          <p:cNvSpPr/>
          <p:nvPr/>
        </p:nvSpPr>
        <p:spPr>
          <a:xfrm>
            <a:off x="48424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89" name="Google Shape;88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277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95"/>
          <p:cNvSpPr/>
          <p:nvPr/>
        </p:nvSpPr>
        <p:spPr>
          <a:xfrm>
            <a:off x="4242715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1" name="Google Shape;89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550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5"/>
          <p:cNvSpPr/>
          <p:nvPr/>
        </p:nvSpPr>
        <p:spPr>
          <a:xfrm>
            <a:off x="36429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3" name="Google Shape;893;p95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3706512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4" name="Google Shape;894;p95"/>
          <p:cNvCxnSpPr>
            <a:stCxn id="886" idx="2"/>
            <a:endCxn id="892" idx="0"/>
          </p:cNvCxnSpPr>
          <p:nvPr/>
        </p:nvCxnSpPr>
        <p:spPr>
          <a:xfrm flipH="1">
            <a:off x="38990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5" name="Google Shape;895;p95"/>
          <p:cNvCxnSpPr>
            <a:stCxn id="886" idx="2"/>
            <a:endCxn id="890" idx="0"/>
          </p:cNvCxnSpPr>
          <p:nvPr/>
        </p:nvCxnSpPr>
        <p:spPr>
          <a:xfrm>
            <a:off x="4498765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6" name="Google Shape;896;p95"/>
          <p:cNvCxnSpPr>
            <a:stCxn id="886" idx="2"/>
            <a:endCxn id="888" idx="0"/>
          </p:cNvCxnSpPr>
          <p:nvPr/>
        </p:nvCxnSpPr>
        <p:spPr>
          <a:xfrm>
            <a:off x="44987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7" name="Google Shape;897;p95"/>
          <p:cNvSpPr txBox="1"/>
          <p:nvPr/>
        </p:nvSpPr>
        <p:spPr>
          <a:xfrm>
            <a:off x="2966363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us-central-1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p95"/>
          <p:cNvSpPr/>
          <p:nvPr/>
        </p:nvSpPr>
        <p:spPr>
          <a:xfrm>
            <a:off x="7121090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899" name="Google Shape;89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916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5"/>
          <p:cNvSpPr/>
          <p:nvPr/>
        </p:nvSpPr>
        <p:spPr>
          <a:xfrm>
            <a:off x="7720828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01" name="Google Shape;90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52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5"/>
          <p:cNvSpPr/>
          <p:nvPr/>
        </p:nvSpPr>
        <p:spPr>
          <a:xfrm>
            <a:off x="7121090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03" name="Google Shape;903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925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95"/>
          <p:cNvSpPr/>
          <p:nvPr/>
        </p:nvSpPr>
        <p:spPr>
          <a:xfrm>
            <a:off x="6521328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05" name="Google Shape;905;p95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6584887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6" name="Google Shape;906;p95"/>
          <p:cNvCxnSpPr>
            <a:stCxn id="898" idx="2"/>
            <a:endCxn id="904" idx="0"/>
          </p:cNvCxnSpPr>
          <p:nvPr/>
        </p:nvCxnSpPr>
        <p:spPr>
          <a:xfrm flipH="1">
            <a:off x="6777440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7" name="Google Shape;907;p95"/>
          <p:cNvCxnSpPr>
            <a:stCxn id="898" idx="2"/>
            <a:endCxn id="902" idx="0"/>
          </p:cNvCxnSpPr>
          <p:nvPr/>
        </p:nvCxnSpPr>
        <p:spPr>
          <a:xfrm>
            <a:off x="7377140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8" name="Google Shape;908;p95"/>
          <p:cNvCxnSpPr>
            <a:stCxn id="898" idx="2"/>
            <a:endCxn id="900" idx="0"/>
          </p:cNvCxnSpPr>
          <p:nvPr/>
        </p:nvCxnSpPr>
        <p:spPr>
          <a:xfrm>
            <a:off x="7377140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9" name="Google Shape;909;p95"/>
          <p:cNvSpPr txBox="1"/>
          <p:nvPr/>
        </p:nvSpPr>
        <p:spPr>
          <a:xfrm>
            <a:off x="5844738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asia-east-1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0" name="Google Shape;910;p95"/>
          <p:cNvSpPr/>
          <p:nvPr/>
        </p:nvSpPr>
        <p:spPr>
          <a:xfrm>
            <a:off x="1510815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11" name="Google Shape;91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41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5"/>
          <p:cNvSpPr/>
          <p:nvPr/>
        </p:nvSpPr>
        <p:spPr>
          <a:xfrm>
            <a:off x="21105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13" name="Google Shape;913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377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95"/>
          <p:cNvSpPr/>
          <p:nvPr/>
        </p:nvSpPr>
        <p:spPr>
          <a:xfrm>
            <a:off x="1510815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15" name="Google Shape;91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650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95"/>
          <p:cNvSpPr/>
          <p:nvPr/>
        </p:nvSpPr>
        <p:spPr>
          <a:xfrm>
            <a:off x="9110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17" name="Google Shape;917;p95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974612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95"/>
          <p:cNvCxnSpPr>
            <a:stCxn id="910" idx="2"/>
            <a:endCxn id="916" idx="0"/>
          </p:cNvCxnSpPr>
          <p:nvPr/>
        </p:nvCxnSpPr>
        <p:spPr>
          <a:xfrm flipH="1">
            <a:off x="11671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9" name="Google Shape;919;p95"/>
          <p:cNvCxnSpPr>
            <a:stCxn id="910" idx="2"/>
            <a:endCxn id="914" idx="0"/>
          </p:cNvCxnSpPr>
          <p:nvPr/>
        </p:nvCxnSpPr>
        <p:spPr>
          <a:xfrm>
            <a:off x="1766865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0" name="Google Shape;920;p95"/>
          <p:cNvCxnSpPr>
            <a:stCxn id="910" idx="2"/>
            <a:endCxn id="912" idx="0"/>
          </p:cNvCxnSpPr>
          <p:nvPr/>
        </p:nvCxnSpPr>
        <p:spPr>
          <a:xfrm>
            <a:off x="17668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1" name="Google Shape;921;p95"/>
          <p:cNvSpPr txBox="1"/>
          <p:nvPr/>
        </p:nvSpPr>
        <p:spPr>
          <a:xfrm>
            <a:off x="234463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eu-west-1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22" name="Google Shape;922;p95"/>
          <p:cNvCxnSpPr>
            <a:stCxn id="923" idx="2"/>
            <a:endCxn id="898" idx="0"/>
          </p:cNvCxnSpPr>
          <p:nvPr/>
        </p:nvCxnSpPr>
        <p:spPr>
          <a:xfrm>
            <a:off x="4498765" y="1834125"/>
            <a:ext cx="28785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4" name="Google Shape;924;p95"/>
          <p:cNvCxnSpPr>
            <a:stCxn id="923" idx="2"/>
            <a:endCxn id="910" idx="0"/>
          </p:cNvCxnSpPr>
          <p:nvPr/>
        </p:nvCxnSpPr>
        <p:spPr>
          <a:xfrm flipH="1">
            <a:off x="1766965" y="1834125"/>
            <a:ext cx="27318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3" name="Google Shape;923;p95"/>
          <p:cNvSpPr/>
          <p:nvPr/>
        </p:nvSpPr>
        <p:spPr>
          <a:xfrm>
            <a:off x="4242715" y="132172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cxnSp>
        <p:nvCxnSpPr>
          <p:cNvPr id="925" name="Google Shape;925;p95"/>
          <p:cNvCxnSpPr>
            <a:stCxn id="923" idx="2"/>
            <a:endCxn id="886" idx="0"/>
          </p:cNvCxnSpPr>
          <p:nvPr/>
        </p:nvCxnSpPr>
        <p:spPr>
          <a:xfrm>
            <a:off x="4498765" y="1834125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95"/>
          <p:cNvSpPr txBox="1"/>
          <p:nvPr/>
        </p:nvSpPr>
        <p:spPr>
          <a:xfrm>
            <a:off x="4842463" y="1382775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7" name="Google Shape;927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7538" y="1404076"/>
            <a:ext cx="322425" cy="34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5"/>
          <p:cNvPicPr preferRelativeResize="0"/>
          <p:nvPr/>
        </p:nvPicPr>
        <p:blipFill rotWithShape="1">
          <a:blip r:embed="rId8">
            <a:alphaModFix/>
          </a:blip>
          <a:srcRect b="34658" l="-7289" r="13233" t="-5046"/>
          <a:stretch/>
        </p:blipFill>
        <p:spPr>
          <a:xfrm>
            <a:off x="-659150" y="458475"/>
            <a:ext cx="10011078" cy="4739497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78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96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6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935" name="Google Shape;935;p96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Federation or… 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936" name="Google Shape;936;p96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96"/>
          <p:cNvSpPr/>
          <p:nvPr/>
        </p:nvSpPr>
        <p:spPr>
          <a:xfrm>
            <a:off x="4242715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38" name="Google Shape;9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41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6"/>
          <p:cNvSpPr/>
          <p:nvPr/>
        </p:nvSpPr>
        <p:spPr>
          <a:xfrm>
            <a:off x="48424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40" name="Google Shape;94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277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96"/>
          <p:cNvSpPr/>
          <p:nvPr/>
        </p:nvSpPr>
        <p:spPr>
          <a:xfrm>
            <a:off x="4242715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42" name="Google Shape;94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550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6"/>
          <p:cNvSpPr/>
          <p:nvPr/>
        </p:nvSpPr>
        <p:spPr>
          <a:xfrm>
            <a:off x="36429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44" name="Google Shape;944;p96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3706512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96"/>
          <p:cNvSpPr/>
          <p:nvPr/>
        </p:nvSpPr>
        <p:spPr>
          <a:xfrm>
            <a:off x="4242703" y="31835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46" name="Google Shape;946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7538" y="400638"/>
            <a:ext cx="322425" cy="347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7" name="Google Shape;947;p96"/>
          <p:cNvCxnSpPr>
            <a:stCxn id="945" idx="2"/>
            <a:endCxn id="948" idx="0"/>
          </p:cNvCxnSpPr>
          <p:nvPr/>
        </p:nvCxnSpPr>
        <p:spPr>
          <a:xfrm>
            <a:off x="4498753" y="83075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p96"/>
          <p:cNvCxnSpPr>
            <a:stCxn id="937" idx="2"/>
            <a:endCxn id="943" idx="0"/>
          </p:cNvCxnSpPr>
          <p:nvPr/>
        </p:nvCxnSpPr>
        <p:spPr>
          <a:xfrm flipH="1">
            <a:off x="38990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0" name="Google Shape;950;p96"/>
          <p:cNvCxnSpPr>
            <a:stCxn id="937" idx="2"/>
            <a:endCxn id="941" idx="0"/>
          </p:cNvCxnSpPr>
          <p:nvPr/>
        </p:nvCxnSpPr>
        <p:spPr>
          <a:xfrm>
            <a:off x="4498765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p96"/>
          <p:cNvCxnSpPr>
            <a:stCxn id="937" idx="2"/>
            <a:endCxn id="939" idx="0"/>
          </p:cNvCxnSpPr>
          <p:nvPr/>
        </p:nvCxnSpPr>
        <p:spPr>
          <a:xfrm>
            <a:off x="44987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2" name="Google Shape;952;p96"/>
          <p:cNvSpPr txBox="1"/>
          <p:nvPr/>
        </p:nvSpPr>
        <p:spPr>
          <a:xfrm>
            <a:off x="2966363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us-central-1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96"/>
          <p:cNvSpPr/>
          <p:nvPr/>
        </p:nvSpPr>
        <p:spPr>
          <a:xfrm>
            <a:off x="7121090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4" name="Google Shape;95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916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96"/>
          <p:cNvSpPr/>
          <p:nvPr/>
        </p:nvSpPr>
        <p:spPr>
          <a:xfrm>
            <a:off x="7720828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6" name="Google Shape;95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52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96"/>
          <p:cNvSpPr/>
          <p:nvPr/>
        </p:nvSpPr>
        <p:spPr>
          <a:xfrm>
            <a:off x="7121090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58" name="Google Shape;95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925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96"/>
          <p:cNvSpPr/>
          <p:nvPr/>
        </p:nvSpPr>
        <p:spPr>
          <a:xfrm>
            <a:off x="6521328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60" name="Google Shape;960;p96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6584887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1" name="Google Shape;961;p96"/>
          <p:cNvCxnSpPr>
            <a:stCxn id="953" idx="2"/>
            <a:endCxn id="959" idx="0"/>
          </p:cNvCxnSpPr>
          <p:nvPr/>
        </p:nvCxnSpPr>
        <p:spPr>
          <a:xfrm flipH="1">
            <a:off x="6777440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2" name="Google Shape;962;p96"/>
          <p:cNvCxnSpPr>
            <a:stCxn id="953" idx="2"/>
            <a:endCxn id="957" idx="0"/>
          </p:cNvCxnSpPr>
          <p:nvPr/>
        </p:nvCxnSpPr>
        <p:spPr>
          <a:xfrm>
            <a:off x="7377140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3" name="Google Shape;963;p96"/>
          <p:cNvCxnSpPr>
            <a:stCxn id="953" idx="2"/>
            <a:endCxn id="955" idx="0"/>
          </p:cNvCxnSpPr>
          <p:nvPr/>
        </p:nvCxnSpPr>
        <p:spPr>
          <a:xfrm>
            <a:off x="7377140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4" name="Google Shape;964;p96"/>
          <p:cNvSpPr txBox="1"/>
          <p:nvPr/>
        </p:nvSpPr>
        <p:spPr>
          <a:xfrm>
            <a:off x="5844738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asia-east-1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96"/>
          <p:cNvSpPr/>
          <p:nvPr/>
        </p:nvSpPr>
        <p:spPr>
          <a:xfrm>
            <a:off x="1510815" y="23251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66" name="Google Shape;9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41" y="24120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96"/>
          <p:cNvSpPr/>
          <p:nvPr/>
        </p:nvSpPr>
        <p:spPr>
          <a:xfrm>
            <a:off x="21105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68" name="Google Shape;96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377" y="34259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96"/>
          <p:cNvSpPr/>
          <p:nvPr/>
        </p:nvSpPr>
        <p:spPr>
          <a:xfrm>
            <a:off x="1510815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70" name="Google Shape;97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650" y="34234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6"/>
          <p:cNvSpPr/>
          <p:nvPr/>
        </p:nvSpPr>
        <p:spPr>
          <a:xfrm>
            <a:off x="911053" y="33284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72" name="Google Shape;972;p96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974612" y="33730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96"/>
          <p:cNvCxnSpPr>
            <a:stCxn id="965" idx="2"/>
            <a:endCxn id="971" idx="0"/>
          </p:cNvCxnSpPr>
          <p:nvPr/>
        </p:nvCxnSpPr>
        <p:spPr>
          <a:xfrm flipH="1">
            <a:off x="11671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4" name="Google Shape;974;p96"/>
          <p:cNvCxnSpPr>
            <a:stCxn id="965" idx="2"/>
            <a:endCxn id="969" idx="0"/>
          </p:cNvCxnSpPr>
          <p:nvPr/>
        </p:nvCxnSpPr>
        <p:spPr>
          <a:xfrm>
            <a:off x="1766865" y="28375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5" name="Google Shape;975;p96"/>
          <p:cNvCxnSpPr>
            <a:stCxn id="965" idx="2"/>
            <a:endCxn id="967" idx="0"/>
          </p:cNvCxnSpPr>
          <p:nvPr/>
        </p:nvCxnSpPr>
        <p:spPr>
          <a:xfrm>
            <a:off x="1766865" y="28375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6" name="Google Shape;976;p96"/>
          <p:cNvSpPr txBox="1"/>
          <p:nvPr/>
        </p:nvSpPr>
        <p:spPr>
          <a:xfrm>
            <a:off x="234463" y="41511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eu-west-1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7" name="Google Shape;977;p96"/>
          <p:cNvCxnSpPr>
            <a:stCxn id="948" idx="2"/>
            <a:endCxn id="953" idx="0"/>
          </p:cNvCxnSpPr>
          <p:nvPr/>
        </p:nvCxnSpPr>
        <p:spPr>
          <a:xfrm>
            <a:off x="4498765" y="1834125"/>
            <a:ext cx="28785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8" name="Google Shape;978;p96"/>
          <p:cNvCxnSpPr>
            <a:stCxn id="948" idx="2"/>
            <a:endCxn id="965" idx="0"/>
          </p:cNvCxnSpPr>
          <p:nvPr/>
        </p:nvCxnSpPr>
        <p:spPr>
          <a:xfrm flipH="1">
            <a:off x="1766965" y="1834125"/>
            <a:ext cx="27318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8" name="Google Shape;948;p96"/>
          <p:cNvSpPr/>
          <p:nvPr/>
        </p:nvSpPr>
        <p:spPr>
          <a:xfrm>
            <a:off x="4242715" y="132172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79" name="Google Shape;97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41" y="1408711"/>
            <a:ext cx="338443" cy="3384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0" name="Google Shape;980;p96"/>
          <p:cNvCxnSpPr>
            <a:stCxn id="948" idx="2"/>
            <a:endCxn id="937" idx="0"/>
          </p:cNvCxnSpPr>
          <p:nvPr/>
        </p:nvCxnSpPr>
        <p:spPr>
          <a:xfrm>
            <a:off x="4498765" y="1834125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96"/>
          <p:cNvSpPr txBox="1"/>
          <p:nvPr/>
        </p:nvSpPr>
        <p:spPr>
          <a:xfrm>
            <a:off x="4842463" y="1382775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Global Federation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6" name="Google Shape;986;p97"/>
          <p:cNvCxnSpPr/>
          <p:nvPr/>
        </p:nvCxnSpPr>
        <p:spPr>
          <a:xfrm>
            <a:off x="4498753" y="702025"/>
            <a:ext cx="0" cy="5082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7" name="Google Shape;987;p97"/>
          <p:cNvCxnSpPr/>
          <p:nvPr/>
        </p:nvCxnSpPr>
        <p:spPr>
          <a:xfrm>
            <a:off x="4498763" y="2060600"/>
            <a:ext cx="0" cy="2943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988" name="Google Shape;988;p97"/>
          <p:cNvSpPr/>
          <p:nvPr/>
        </p:nvSpPr>
        <p:spPr>
          <a:xfrm>
            <a:off x="4389890" y="144909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89" name="Google Shape;989;p97"/>
          <p:cNvSpPr/>
          <p:nvPr/>
        </p:nvSpPr>
        <p:spPr>
          <a:xfrm>
            <a:off x="4316738" y="137562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990" name="Google Shape;990;p97"/>
          <p:cNvSpPr/>
          <p:nvPr/>
        </p:nvSpPr>
        <p:spPr>
          <a:xfrm>
            <a:off x="4242715" y="23016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91" name="Google Shape;9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41" y="23885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97"/>
          <p:cNvSpPr/>
          <p:nvPr/>
        </p:nvSpPr>
        <p:spPr>
          <a:xfrm>
            <a:off x="4842453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93" name="Google Shape;993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277" y="34024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97"/>
          <p:cNvSpPr/>
          <p:nvPr/>
        </p:nvSpPr>
        <p:spPr>
          <a:xfrm>
            <a:off x="4242715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95" name="Google Shape;995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550" y="33999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97"/>
          <p:cNvSpPr/>
          <p:nvPr/>
        </p:nvSpPr>
        <p:spPr>
          <a:xfrm>
            <a:off x="3642953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97" name="Google Shape;997;p97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3706512" y="3349512"/>
            <a:ext cx="385025" cy="423328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97"/>
          <p:cNvSpPr/>
          <p:nvPr/>
        </p:nvSpPr>
        <p:spPr>
          <a:xfrm>
            <a:off x="4242703" y="29485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999" name="Google Shape;999;p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7538" y="377138"/>
            <a:ext cx="322425" cy="347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97"/>
          <p:cNvCxnSpPr>
            <a:stCxn id="990" idx="2"/>
            <a:endCxn id="996" idx="0"/>
          </p:cNvCxnSpPr>
          <p:nvPr/>
        </p:nvCxnSpPr>
        <p:spPr>
          <a:xfrm flipH="1">
            <a:off x="3899065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1" name="Google Shape;1001;p97"/>
          <p:cNvCxnSpPr>
            <a:stCxn id="990" idx="2"/>
            <a:endCxn id="994" idx="0"/>
          </p:cNvCxnSpPr>
          <p:nvPr/>
        </p:nvCxnSpPr>
        <p:spPr>
          <a:xfrm>
            <a:off x="4498765" y="28140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97"/>
          <p:cNvCxnSpPr>
            <a:stCxn id="990" idx="2"/>
            <a:endCxn id="992" idx="0"/>
          </p:cNvCxnSpPr>
          <p:nvPr/>
        </p:nvCxnSpPr>
        <p:spPr>
          <a:xfrm>
            <a:off x="4498765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97"/>
          <p:cNvSpPr txBox="1"/>
          <p:nvPr/>
        </p:nvSpPr>
        <p:spPr>
          <a:xfrm>
            <a:off x="2966363" y="41276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us-central-1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4" name="Google Shape;1004;p97"/>
          <p:cNvSpPr/>
          <p:nvPr/>
        </p:nvSpPr>
        <p:spPr>
          <a:xfrm>
            <a:off x="7121090" y="23016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05" name="Google Shape;100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916" y="23885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97"/>
          <p:cNvSpPr/>
          <p:nvPr/>
        </p:nvSpPr>
        <p:spPr>
          <a:xfrm>
            <a:off x="7720828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07" name="Google Shape;100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5652" y="34024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97"/>
          <p:cNvSpPr/>
          <p:nvPr/>
        </p:nvSpPr>
        <p:spPr>
          <a:xfrm>
            <a:off x="7121090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09" name="Google Shape;100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5925" y="33999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7"/>
          <p:cNvSpPr/>
          <p:nvPr/>
        </p:nvSpPr>
        <p:spPr>
          <a:xfrm>
            <a:off x="6521328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11" name="Google Shape;1011;p97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6584887" y="33495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2" name="Google Shape;1012;p97"/>
          <p:cNvCxnSpPr>
            <a:stCxn id="1004" idx="2"/>
            <a:endCxn id="1010" idx="0"/>
          </p:cNvCxnSpPr>
          <p:nvPr/>
        </p:nvCxnSpPr>
        <p:spPr>
          <a:xfrm flipH="1">
            <a:off x="6777440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p97"/>
          <p:cNvCxnSpPr>
            <a:stCxn id="1004" idx="2"/>
            <a:endCxn id="1008" idx="0"/>
          </p:cNvCxnSpPr>
          <p:nvPr/>
        </p:nvCxnSpPr>
        <p:spPr>
          <a:xfrm>
            <a:off x="7377140" y="28140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4" name="Google Shape;1014;p97"/>
          <p:cNvCxnSpPr>
            <a:stCxn id="1004" idx="2"/>
            <a:endCxn id="1006" idx="0"/>
          </p:cNvCxnSpPr>
          <p:nvPr/>
        </p:nvCxnSpPr>
        <p:spPr>
          <a:xfrm>
            <a:off x="7377140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5" name="Google Shape;1015;p97"/>
          <p:cNvSpPr txBox="1"/>
          <p:nvPr/>
        </p:nvSpPr>
        <p:spPr>
          <a:xfrm>
            <a:off x="5844738" y="41276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asia-east-1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6" name="Google Shape;1016;p97"/>
          <p:cNvSpPr/>
          <p:nvPr/>
        </p:nvSpPr>
        <p:spPr>
          <a:xfrm>
            <a:off x="1510815" y="2301600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17" name="Google Shape;101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641" y="2388586"/>
            <a:ext cx="338443" cy="3384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7"/>
          <p:cNvSpPr/>
          <p:nvPr/>
        </p:nvSpPr>
        <p:spPr>
          <a:xfrm>
            <a:off x="2110553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19" name="Google Shape;101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377" y="3402429"/>
            <a:ext cx="322425" cy="31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97"/>
          <p:cNvSpPr/>
          <p:nvPr/>
        </p:nvSpPr>
        <p:spPr>
          <a:xfrm>
            <a:off x="1510815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21" name="Google Shape;102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5650" y="3399972"/>
            <a:ext cx="322425" cy="322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97"/>
          <p:cNvSpPr/>
          <p:nvPr/>
        </p:nvSpPr>
        <p:spPr>
          <a:xfrm>
            <a:off x="911053" y="3304963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23" name="Google Shape;1023;p97"/>
          <p:cNvPicPr preferRelativeResize="0"/>
          <p:nvPr/>
        </p:nvPicPr>
        <p:blipFill rotWithShape="1">
          <a:blip r:embed="rId6">
            <a:alphaModFix/>
          </a:blip>
          <a:srcRect b="17567" l="29070" r="30270" t="17417"/>
          <a:stretch/>
        </p:blipFill>
        <p:spPr>
          <a:xfrm>
            <a:off x="974612" y="3349512"/>
            <a:ext cx="385025" cy="4233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4" name="Google Shape;1024;p97"/>
          <p:cNvCxnSpPr>
            <a:stCxn id="1016" idx="2"/>
            <a:endCxn id="1022" idx="0"/>
          </p:cNvCxnSpPr>
          <p:nvPr/>
        </p:nvCxnSpPr>
        <p:spPr>
          <a:xfrm flipH="1">
            <a:off x="1167165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5" name="Google Shape;1025;p97"/>
          <p:cNvCxnSpPr>
            <a:stCxn id="1016" idx="2"/>
            <a:endCxn id="1020" idx="0"/>
          </p:cNvCxnSpPr>
          <p:nvPr/>
        </p:nvCxnSpPr>
        <p:spPr>
          <a:xfrm>
            <a:off x="1766865" y="2814000"/>
            <a:ext cx="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6" name="Google Shape;1026;p97"/>
          <p:cNvCxnSpPr>
            <a:stCxn id="1016" idx="2"/>
            <a:endCxn id="1018" idx="0"/>
          </p:cNvCxnSpPr>
          <p:nvPr/>
        </p:nvCxnSpPr>
        <p:spPr>
          <a:xfrm>
            <a:off x="1766865" y="2814000"/>
            <a:ext cx="599700" cy="4911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7" name="Google Shape;1027;p97"/>
          <p:cNvSpPr txBox="1"/>
          <p:nvPr/>
        </p:nvSpPr>
        <p:spPr>
          <a:xfrm>
            <a:off x="234463" y="4127650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eu-west-1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28" name="Google Shape;1028;p97"/>
          <p:cNvCxnSpPr>
            <a:endCxn id="1004" idx="0"/>
          </p:cNvCxnSpPr>
          <p:nvPr/>
        </p:nvCxnSpPr>
        <p:spPr>
          <a:xfrm>
            <a:off x="4984340" y="1908600"/>
            <a:ext cx="2392800" cy="3930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29" name="Google Shape;1029;p97"/>
          <p:cNvCxnSpPr>
            <a:endCxn id="1016" idx="0"/>
          </p:cNvCxnSpPr>
          <p:nvPr/>
        </p:nvCxnSpPr>
        <p:spPr>
          <a:xfrm flipH="1">
            <a:off x="1766865" y="1889400"/>
            <a:ext cx="2356500" cy="4122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0" name="Google Shape;1030;p97"/>
          <p:cNvSpPr/>
          <p:nvPr/>
        </p:nvSpPr>
        <p:spPr>
          <a:xfrm>
            <a:off x="4242715" y="1298225"/>
            <a:ext cx="512100" cy="512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31" name="Google Shape;1031;p97"/>
          <p:cNvPicPr preferRelativeResize="0"/>
          <p:nvPr/>
        </p:nvPicPr>
        <p:blipFill rotWithShape="1">
          <a:blip r:embed="rId8">
            <a:alphaModFix/>
          </a:blip>
          <a:srcRect b="30319" l="12129" r="5355" t="-3837"/>
          <a:stretch/>
        </p:blipFill>
        <p:spPr>
          <a:xfrm>
            <a:off x="4325101" y="1375613"/>
            <a:ext cx="347301" cy="3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97"/>
          <p:cNvSpPr txBox="1"/>
          <p:nvPr/>
        </p:nvSpPr>
        <p:spPr>
          <a:xfrm>
            <a:off x="4984363" y="1359275"/>
            <a:ext cx="30648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Central Cortex Cluster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98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98"/>
          <p:cNvSpPr txBox="1"/>
          <p:nvPr>
            <p:ph idx="12" type="sldNum"/>
          </p:nvPr>
        </p:nvSpPr>
        <p:spPr>
          <a:xfrm>
            <a:off x="8326325" y="4731772"/>
            <a:ext cx="5487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</a:t>
            </a:r>
            <a:r>
              <a:rPr b="1" lang="en"/>
              <a:t>   </a:t>
            </a: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1039" name="Google Shape;1039;p98"/>
          <p:cNvSpPr txBox="1"/>
          <p:nvPr>
            <p:ph type="title"/>
          </p:nvPr>
        </p:nvSpPr>
        <p:spPr>
          <a:xfrm>
            <a:off x="404675" y="193550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Summary</a:t>
            </a:r>
            <a:endParaRPr>
              <a:solidFill>
                <a:srgbClr val="5794F2"/>
              </a:solidFill>
            </a:endParaRPr>
          </a:p>
        </p:txBody>
      </p:sp>
      <p:sp>
        <p:nvSpPr>
          <p:cNvPr id="1040" name="Google Shape;1040;p98"/>
          <p:cNvSpPr txBox="1"/>
          <p:nvPr>
            <p:ph idx="2" type="body"/>
          </p:nvPr>
        </p:nvSpPr>
        <p:spPr>
          <a:xfrm>
            <a:off x="404675" y="957175"/>
            <a:ext cx="7989000" cy="30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Prometheus 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to operate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Powerful &amp; concise query language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Fantastic service discovery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57BCC"/>
              </a:buClr>
              <a:buSzPts val="18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Grafana Dashboards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1"/>
                </a:solidFill>
              </a:rPr>
              <a:t>Easy to get started using Grafana Cloud 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794F2"/>
              </a:buClr>
              <a:buSzPts val="1800"/>
              <a:buChar char="●"/>
            </a:pPr>
            <a:r>
              <a:rPr b="1" lang="en" sz="1800" u="sng">
                <a:solidFill>
                  <a:schemeClr val="hlink"/>
                </a:solidFill>
                <a:hlinkClick r:id="rId3"/>
              </a:rPr>
              <a:t>https://grafana.com/grafana/dashboards</a:t>
            </a:r>
            <a:r>
              <a:rPr b="1" lang="en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9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99"/>
          <p:cNvSpPr txBox="1"/>
          <p:nvPr>
            <p:ph idx="2" type="body"/>
          </p:nvPr>
        </p:nvSpPr>
        <p:spPr>
          <a:xfrm>
            <a:off x="265350" y="949225"/>
            <a:ext cx="8613300" cy="367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Join us for a </a:t>
            </a:r>
            <a:r>
              <a:rPr lang="en"/>
              <a:t>special</a:t>
            </a:r>
            <a:r>
              <a:rPr lang="en"/>
              <a:t> </a:t>
            </a:r>
            <a:r>
              <a:rPr lang="en"/>
              <a:t>announcement</a:t>
            </a:r>
            <a:r>
              <a:rPr lang="en"/>
              <a:t> about o</a:t>
            </a:r>
            <a:r>
              <a:rPr lang="en"/>
              <a:t>ur latest product offering, </a:t>
            </a:r>
            <a:r>
              <a:rPr lang="en">
                <a:uFill>
                  <a:noFill/>
                </a:uFill>
                <a:hlinkClick r:id="rId3"/>
              </a:rPr>
              <a:t>Grafana Metrics Enterprise</a:t>
            </a:r>
            <a:r>
              <a:rPr lang="en"/>
              <a:t> (GME) </a:t>
            </a:r>
            <a:r>
              <a:rPr lang="en"/>
              <a:t>after this worksho</a:t>
            </a:r>
            <a:r>
              <a:rPr lang="en"/>
              <a:t>p @ 12:30 EST. </a:t>
            </a:r>
            <a:endParaRPr sz="1200">
              <a:solidFill>
                <a:srgbClr val="464C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  <a:t>Join Tom Wilkie and Matt Mendick for this webinar, where they’ll cover:</a:t>
            </a:r>
            <a:endParaRPr sz="1200">
              <a:solidFill>
                <a:srgbClr val="464C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64C54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  <a:t>Challenges when it comes to securing and monitoring Prometheus in the enterprise</a:t>
            </a:r>
            <a:endParaRPr sz="1200">
              <a:solidFill>
                <a:srgbClr val="464C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C54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  <a:t>Different ways Grafana Labs can help centralize metrics and management with Grafana Metrics Enterprise</a:t>
            </a:r>
            <a:endParaRPr sz="1200">
              <a:solidFill>
                <a:srgbClr val="464C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C54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  <a:t>New features available in GME and how to get access</a:t>
            </a:r>
            <a:endParaRPr sz="1200">
              <a:solidFill>
                <a:srgbClr val="464C5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64C54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64C54"/>
                </a:solidFill>
                <a:latin typeface="Inter"/>
                <a:ea typeface="Inter"/>
                <a:cs typeface="Inter"/>
                <a:sym typeface="Inter"/>
              </a:rPr>
              <a:t>A live product demo so you can see GME for the first time</a:t>
            </a:r>
            <a:endParaRPr/>
          </a:p>
          <a:p>
            <a:pPr indent="0" lvl="0" marL="0" rtl="0" algn="ct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The registration link in is the Zoom chat now!</a:t>
            </a:r>
            <a:br>
              <a:rPr b="1" lang="en">
                <a:solidFill>
                  <a:srgbClr val="1C4587"/>
                </a:solidFill>
              </a:rPr>
            </a:br>
            <a:r>
              <a:rPr i="1" lang="en" sz="1400">
                <a:solidFill>
                  <a:srgbClr val="1C4587"/>
                </a:solidFill>
              </a:rPr>
              <a:t>(also available on-demand after today)</a:t>
            </a:r>
            <a:endParaRPr i="1" sz="14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99"/>
          <p:cNvSpPr txBox="1"/>
          <p:nvPr>
            <p:ph type="title"/>
          </p:nvPr>
        </p:nvSpPr>
        <p:spPr>
          <a:xfrm>
            <a:off x="430650" y="6925"/>
            <a:ext cx="8282700" cy="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94F2"/>
                </a:solidFill>
              </a:rPr>
              <a:t>GME Announcement</a:t>
            </a:r>
            <a:endParaRPr>
              <a:solidFill>
                <a:srgbClr val="5794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94F2"/>
              </a:solidFill>
            </a:endParaRPr>
          </a:p>
        </p:txBody>
      </p:sp>
      <p:pic>
        <p:nvPicPr>
          <p:cNvPr id="1048" name="Google Shape;104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7245" y="4621550"/>
            <a:ext cx="468675" cy="46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Helvetica Neue Light"/>
              <a:buNone/>
            </a:pPr>
            <a:r>
              <a:rPr i="0" lang="en" sz="3000">
                <a:latin typeface="Helvetica Neue Light"/>
                <a:ea typeface="Helvetica Neue Light"/>
                <a:cs typeface="Helvetica Neue Light"/>
                <a:sym typeface="Helvetica Neue Light"/>
              </a:rPr>
              <a:t>Goutham Veeramachaneni</a:t>
            </a:r>
            <a:endParaRPr/>
          </a:p>
        </p:txBody>
      </p:sp>
      <p:pic>
        <p:nvPicPr>
          <p:cNvPr id="1054" name="Google Shape;105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450" y="4491400"/>
            <a:ext cx="390700" cy="39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etheus_logo_orange.png" id="1055" name="Google Shape;105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638300"/>
            <a:ext cx="1238950" cy="12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0"/>
          <p:cNvPicPr preferRelativeResize="0"/>
          <p:nvPr/>
        </p:nvPicPr>
        <p:blipFill rotWithShape="1">
          <a:blip r:embed="rId5">
            <a:alphaModFix/>
          </a:blip>
          <a:srcRect b="0" l="14053" r="15751" t="0"/>
          <a:stretch/>
        </p:blipFill>
        <p:spPr>
          <a:xfrm>
            <a:off x="1889450" y="3433650"/>
            <a:ext cx="1691950" cy="16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03325" y="1420800"/>
            <a:ext cx="2545900" cy="148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7182" y="1170125"/>
            <a:ext cx="3874418" cy="290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1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01625" y="3310925"/>
            <a:ext cx="1521373" cy="18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7175" y="264650"/>
            <a:ext cx="1933600" cy="19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8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Meet your team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Introduce yourself to your breakout group!</a:t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42"/>
            <a:ext cx="9144000" cy="51445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1"/>
          <p:cNvSpPr txBox="1"/>
          <p:nvPr>
            <p:ph type="title"/>
          </p:nvPr>
        </p:nvSpPr>
        <p:spPr>
          <a:xfrm>
            <a:off x="723450" y="2354050"/>
            <a:ext cx="7697100" cy="161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" y="0"/>
            <a:ext cx="913976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802650" y="1167425"/>
            <a:ext cx="76971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Poll Q</a:t>
            </a:r>
            <a:endParaRPr sz="42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802650" y="2779925"/>
            <a:ext cx="76971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idx="1" type="subTitle"/>
          </p:nvPr>
        </p:nvSpPr>
        <p:spPr>
          <a:xfrm>
            <a:off x="5328775" y="4731775"/>
            <a:ext cx="3064800" cy="25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2" type="body"/>
          </p:nvPr>
        </p:nvSpPr>
        <p:spPr>
          <a:xfrm>
            <a:off x="2957675" y="1015700"/>
            <a:ext cx="5848800" cy="3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</a:t>
            </a:r>
            <a:r>
              <a:rPr lang="en"/>
              <a:t>bserve and check the progress or quality of something over a period of time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View, Debug, &amp; Alert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Trends over time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600" y="1249550"/>
            <a:ext cx="2129050" cy="21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fana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